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Facebook keyframes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Facebook keyframes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Facebook keyframes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Facebook keyframes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Facebook keyframes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7" name="Shape 5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Facebook keyframes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1" cy="1837655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l" defTabSz="1300480">
              <a:defRPr sz="42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83039" y="2576503"/>
            <a:ext cx="11038721" cy="6274988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615950" indent="-53975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▣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163319" indent="-604519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□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620519" indent="-604519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■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133600" indent="-64770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●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590800" indent="-64770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○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Google Shape;27;p5"/>
          <p:cNvSpPr/>
          <p:nvPr/>
        </p:nvSpPr>
        <p:spPr>
          <a:xfrm>
            <a:off x="1156654" y="2142135"/>
            <a:ext cx="2181121" cy="195841"/>
          </a:xfrm>
          <a:prstGeom prst="rect">
            <a:avLst/>
          </a:prstGeom>
          <a:solidFill>
            <a:srgbClr val="4ECDC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" name="Google Shape;28;p5"/>
          <p:cNvSpPr/>
          <p:nvPr/>
        </p:nvSpPr>
        <p:spPr>
          <a:xfrm>
            <a:off x="-1" y="-1"/>
            <a:ext cx="195841" cy="9753601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rgbClr val="4E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3;p3"/>
          <p:cNvSpPr/>
          <p:nvPr/>
        </p:nvSpPr>
        <p:spPr>
          <a:xfrm>
            <a:off x="8079075" y="-1"/>
            <a:ext cx="4925440" cy="975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9" name="제목 텍스트"/>
          <p:cNvSpPr txBox="1">
            <a:spLocks noGrp="1"/>
          </p:cNvSpPr>
          <p:nvPr>
            <p:ph type="title"/>
          </p:nvPr>
        </p:nvSpPr>
        <p:spPr>
          <a:xfrm>
            <a:off x="975359" y="5495075"/>
            <a:ext cx="6407682" cy="2717014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r" defTabSz="1300480">
              <a:defRPr sz="5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677119" y="5429833"/>
            <a:ext cx="3479468" cy="2717015"/>
          </a:xfrm>
          <a:prstGeom prst="rect">
            <a:avLst/>
          </a:prstGeom>
        </p:spPr>
        <p:txBody>
          <a:bodyPr lIns="130026" tIns="130026" rIns="130026" bIns="130026" anchor="b"/>
          <a:lstStyle>
            <a:lvl1pPr marL="541866" indent="-465666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541866" indent="169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541866" indent="4741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541866" indent="9440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541866" indent="14012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8;p4"/>
          <p:cNvSpPr/>
          <p:nvPr/>
        </p:nvSpPr>
        <p:spPr>
          <a:xfrm>
            <a:off x="-1" y="-1"/>
            <a:ext cx="3936428" cy="9753601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501665" y="2173249"/>
            <a:ext cx="6839468" cy="6165335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624840" indent="-586740" defTabSz="1300480">
              <a:spcBef>
                <a:spcPts val="800"/>
              </a:spcBef>
              <a:buClr>
                <a:srgbClr val="C7F464"/>
              </a:buClr>
              <a:buSzPts val="4200"/>
              <a:buFont typeface="Helvetica"/>
              <a:buChar char="▣"/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082039" indent="-586739" defTabSz="1300480">
              <a:spcBef>
                <a:spcPts val="800"/>
              </a:spcBef>
              <a:buClr>
                <a:srgbClr val="C7F464"/>
              </a:buClr>
              <a:buSzPts val="4200"/>
              <a:buFont typeface="Helvetica"/>
              <a:buChar char="□"/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539239" indent="-586739" defTabSz="1300480">
              <a:spcBef>
                <a:spcPts val="800"/>
              </a:spcBef>
              <a:buClr>
                <a:srgbClr val="C7F464"/>
              </a:buClr>
              <a:buSzPts val="4200"/>
              <a:buFont typeface="Helvetica"/>
              <a:buChar char="■"/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996439" indent="-586739" defTabSz="1300480">
              <a:spcBef>
                <a:spcPts val="800"/>
              </a:spcBef>
              <a:buClr>
                <a:srgbClr val="C7F464"/>
              </a:buClr>
              <a:buSzPts val="4200"/>
              <a:buFont typeface="Helvetica"/>
              <a:buChar char="●"/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453639" indent="-586739" defTabSz="1300480">
              <a:spcBef>
                <a:spcPts val="800"/>
              </a:spcBef>
              <a:buClr>
                <a:srgbClr val="C7F464"/>
              </a:buClr>
              <a:buSzPts val="4200"/>
              <a:buFont typeface="Helvetica"/>
              <a:buChar char="○"/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grpSp>
        <p:nvGrpSpPr>
          <p:cNvPr id="142" name="Google Shape;20;p4"/>
          <p:cNvGrpSpPr/>
          <p:nvPr/>
        </p:nvGrpSpPr>
        <p:grpSpPr>
          <a:xfrm>
            <a:off x="1139235" y="2378410"/>
            <a:ext cx="2783573" cy="2122911"/>
            <a:chOff x="0" y="0"/>
            <a:chExt cx="2783571" cy="2122910"/>
          </a:xfrm>
        </p:grpSpPr>
        <p:sp>
          <p:nvSpPr>
            <p:cNvPr id="140" name="Google Shape;21;p4"/>
            <p:cNvSpPr txBox="1"/>
            <p:nvPr/>
          </p:nvSpPr>
          <p:spPr>
            <a:xfrm>
              <a:off x="0" y="0"/>
              <a:ext cx="2783572" cy="2122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defTabSz="1300480">
                <a:defRPr sz="13200">
                  <a:solidFill>
                    <a:srgbClr val="454F5B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‘’</a:t>
              </a:r>
            </a:p>
          </p:txBody>
        </p:sp>
        <p:sp>
          <p:nvSpPr>
            <p:cNvPr id="141" name="Google Shape;22;p4"/>
            <p:cNvSpPr/>
            <p:nvPr/>
          </p:nvSpPr>
          <p:spPr>
            <a:xfrm>
              <a:off x="848176" y="249998"/>
              <a:ext cx="1098239" cy="1098241"/>
            </a:xfrm>
            <a:prstGeom prst="rect">
              <a:avLst/>
            </a:prstGeom>
            <a:noFill/>
            <a:ln w="101600" cap="flat">
              <a:solidFill>
                <a:srgbClr val="454F5B"/>
              </a:solidFill>
              <a:prstDash val="solid"/>
              <a:miter lim="8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4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4E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56;p10"/>
          <p:cNvSpPr/>
          <p:nvPr/>
        </p:nvSpPr>
        <p:spPr>
          <a:xfrm>
            <a:off x="-6" y="9557760"/>
            <a:ext cx="13004801" cy="195841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53013" y="9059522"/>
            <a:ext cx="498774" cy="501355"/>
          </a:xfrm>
          <a:prstGeom prst="rect">
            <a:avLst/>
          </a:prstGeom>
        </p:spPr>
        <p:txBody>
          <a:bodyPr lIns="130026" tIns="130026" rIns="130026" bIns="130026"/>
          <a:lstStyle>
            <a:lvl1pPr defTabSz="1300480"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rgbClr val="4E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3;p3"/>
          <p:cNvSpPr/>
          <p:nvPr/>
        </p:nvSpPr>
        <p:spPr>
          <a:xfrm>
            <a:off x="8079075" y="-1"/>
            <a:ext cx="4925440" cy="9753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9" name="제목 텍스트"/>
          <p:cNvSpPr txBox="1">
            <a:spLocks noGrp="1"/>
          </p:cNvSpPr>
          <p:nvPr>
            <p:ph type="title"/>
          </p:nvPr>
        </p:nvSpPr>
        <p:spPr>
          <a:xfrm>
            <a:off x="975359" y="5495075"/>
            <a:ext cx="6407682" cy="2717015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r" defTabSz="1300480">
              <a:defRPr sz="5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677120" y="5429833"/>
            <a:ext cx="3479468" cy="2717015"/>
          </a:xfrm>
          <a:prstGeom prst="rect">
            <a:avLst/>
          </a:prstGeom>
        </p:spPr>
        <p:txBody>
          <a:bodyPr lIns="130026" tIns="130026" rIns="130026" bIns="130026" anchor="b"/>
          <a:lstStyle>
            <a:lvl1pPr marL="541866" indent="-465666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541866" indent="169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541866" indent="4741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541866" indent="9440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541866" indent="1401233" defTabSz="1300480">
              <a:spcBef>
                <a:spcPts val="0"/>
              </a:spcBef>
              <a:buSzTx/>
              <a:buNone/>
              <a:defRPr sz="30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제목 텍스트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1" cy="1837655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l" defTabSz="1300480">
              <a:defRPr sz="42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69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83039" y="2576503"/>
            <a:ext cx="11038721" cy="6274988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615950" indent="-53975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▣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163319" indent="-604519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□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620519" indent="-604519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■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133600" indent="-64770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●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590800" indent="-64770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○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0" name="Google Shape;27;p5"/>
          <p:cNvSpPr/>
          <p:nvPr/>
        </p:nvSpPr>
        <p:spPr>
          <a:xfrm>
            <a:off x="1156654" y="2142135"/>
            <a:ext cx="2181121" cy="195841"/>
          </a:xfrm>
          <a:prstGeom prst="rect">
            <a:avLst/>
          </a:prstGeom>
          <a:solidFill>
            <a:srgbClr val="4ECDC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1" name="Google Shape;28;p5"/>
          <p:cNvSpPr/>
          <p:nvPr/>
        </p:nvSpPr>
        <p:spPr>
          <a:xfrm>
            <a:off x="-1" y="-1"/>
            <a:ext cx="195841" cy="9753602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제목 텍스트"/>
          <p:cNvSpPr txBox="1">
            <a:spLocks noGrp="1"/>
          </p:cNvSpPr>
          <p:nvPr>
            <p:ph type="title"/>
          </p:nvPr>
        </p:nvSpPr>
        <p:spPr>
          <a:xfrm>
            <a:off x="983039" y="902115"/>
            <a:ext cx="11038721" cy="935681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l" defTabSz="1300480">
              <a:defRPr sz="42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8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83039" y="2642346"/>
            <a:ext cx="5358081" cy="6698668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615950" indent="-53975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▣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163319" indent="-604519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□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620519" indent="-604519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■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133600" indent="-64770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●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590800" indent="-64770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○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1" name="Google Shape;33;p6"/>
          <p:cNvSpPr txBox="1">
            <a:spLocks noGrp="1"/>
          </p:cNvSpPr>
          <p:nvPr>
            <p:ph type="body" sz="half" idx="13"/>
          </p:nvPr>
        </p:nvSpPr>
        <p:spPr>
          <a:xfrm>
            <a:off x="6663822" y="2642346"/>
            <a:ext cx="5358081" cy="6698668"/>
          </a:xfrm>
          <a:prstGeom prst="rect">
            <a:avLst/>
          </a:prstGeom>
        </p:spPr>
        <p:txBody>
          <a:bodyPr lIns="130026" tIns="130026" rIns="130026" bIns="130026" anchor="t"/>
          <a:lstStyle/>
          <a:p>
            <a:pPr marL="615950" indent="-539750" defTabSz="1300480">
              <a:spcBef>
                <a:spcPts val="800"/>
              </a:spcBef>
              <a:buClr>
                <a:srgbClr val="C7F464"/>
              </a:buClr>
              <a:buSzPts val="3400"/>
              <a:buFont typeface="Helvetica"/>
              <a:buChar char="▣"/>
              <a:defRPr sz="3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182" name="Google Shape;34;p6"/>
          <p:cNvSpPr/>
          <p:nvPr/>
        </p:nvSpPr>
        <p:spPr>
          <a:xfrm>
            <a:off x="1156654" y="2142135"/>
            <a:ext cx="2181121" cy="195841"/>
          </a:xfrm>
          <a:prstGeom prst="rect">
            <a:avLst/>
          </a:prstGeom>
          <a:solidFill>
            <a:srgbClr val="4ECDC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3" name="Google Shape;35;p6"/>
          <p:cNvSpPr/>
          <p:nvPr/>
        </p:nvSpPr>
        <p:spPr>
          <a:xfrm>
            <a:off x="-1" y="-1"/>
            <a:ext cx="195841" cy="9753602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C7F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>
            <a:spLocks noGrp="1"/>
          </p:cNvSpPr>
          <p:nvPr>
            <p:ph type="title"/>
          </p:nvPr>
        </p:nvSpPr>
        <p:spPr>
          <a:xfrm>
            <a:off x="4284195" y="4210559"/>
            <a:ext cx="7745281" cy="3421442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r" defTabSz="1300480">
              <a:defRPr sz="68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2" name="Google Shape;11;p2"/>
          <p:cNvSpPr/>
          <p:nvPr/>
        </p:nvSpPr>
        <p:spPr>
          <a:xfrm>
            <a:off x="8829333" y="7992106"/>
            <a:ext cx="3200001" cy="195841"/>
          </a:xfrm>
          <a:prstGeom prst="rect">
            <a:avLst/>
          </a:prstGeom>
          <a:solidFill>
            <a:srgbClr val="4ECDC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285653" y="9040142"/>
            <a:ext cx="3034454" cy="520701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>
            <a:spLocks noGrp="1"/>
          </p:cNvSpPr>
          <p:nvPr>
            <p:ph type="title"/>
          </p:nvPr>
        </p:nvSpPr>
        <p:spPr>
          <a:xfrm>
            <a:off x="983039" y="902115"/>
            <a:ext cx="11038721" cy="935681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l" defTabSz="1300480">
              <a:defRPr sz="42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83039" y="2642346"/>
            <a:ext cx="3557975" cy="6698668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599440" indent="-497840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▣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056639" indent="-497839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□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513839" indent="-497839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■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971039" indent="-497839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●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428239" indent="-497839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○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Google Shape;40;p7"/>
          <p:cNvSpPr txBox="1">
            <a:spLocks noGrp="1"/>
          </p:cNvSpPr>
          <p:nvPr>
            <p:ph type="body" sz="quarter" idx="13"/>
          </p:nvPr>
        </p:nvSpPr>
        <p:spPr>
          <a:xfrm>
            <a:off x="4723325" y="2642346"/>
            <a:ext cx="3557974" cy="6698668"/>
          </a:xfrm>
          <a:prstGeom prst="rect">
            <a:avLst/>
          </a:prstGeom>
        </p:spPr>
        <p:txBody>
          <a:bodyPr lIns="130026" tIns="130026" rIns="130026" bIns="130026" anchor="t"/>
          <a:lstStyle/>
          <a:p>
            <a:pPr marL="599440" indent="-497840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▣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03" name="Google Shape;41;p7"/>
          <p:cNvSpPr txBox="1">
            <a:spLocks noGrp="1"/>
          </p:cNvSpPr>
          <p:nvPr>
            <p:ph type="body" sz="quarter" idx="14"/>
          </p:nvPr>
        </p:nvSpPr>
        <p:spPr>
          <a:xfrm>
            <a:off x="8463610" y="2642346"/>
            <a:ext cx="3557974" cy="6698668"/>
          </a:xfrm>
          <a:prstGeom prst="rect">
            <a:avLst/>
          </a:prstGeom>
        </p:spPr>
        <p:txBody>
          <a:bodyPr lIns="130026" tIns="130026" rIns="130026" bIns="130026" anchor="t"/>
          <a:lstStyle/>
          <a:p>
            <a:pPr marL="599440" indent="-497840" defTabSz="1300480">
              <a:spcBef>
                <a:spcPts val="800"/>
              </a:spcBef>
              <a:buClr>
                <a:srgbClr val="C7F464"/>
              </a:buClr>
              <a:buSzPts val="2800"/>
              <a:buFont typeface="Helvetica"/>
              <a:buChar char="▣"/>
              <a:defRPr sz="2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/>
          </a:p>
        </p:txBody>
      </p:sp>
      <p:sp>
        <p:nvSpPr>
          <p:cNvPr id="204" name="Google Shape;42;p7"/>
          <p:cNvSpPr/>
          <p:nvPr/>
        </p:nvSpPr>
        <p:spPr>
          <a:xfrm>
            <a:off x="1156654" y="2142135"/>
            <a:ext cx="2181121" cy="195841"/>
          </a:xfrm>
          <a:prstGeom prst="rect">
            <a:avLst/>
          </a:prstGeom>
          <a:solidFill>
            <a:srgbClr val="4ECDC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5" name="Google Shape;43;p7"/>
          <p:cNvSpPr/>
          <p:nvPr/>
        </p:nvSpPr>
        <p:spPr>
          <a:xfrm>
            <a:off x="-1" y="-1"/>
            <a:ext cx="195841" cy="9753602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</p:spPr>
        <p:txBody>
          <a:bodyPr lIns="130026" tIns="130026" rIns="130026" bIns="130026"/>
          <a:lstStyle>
            <a:lvl1pPr algn="r" defTabSz="1300480">
              <a:defRPr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소프트웨어 설계 및 실습 2"/>
          <p:cNvSpPr txBox="1">
            <a:spLocks noGrp="1"/>
          </p:cNvSpPr>
          <p:nvPr>
            <p:ph type="body" sz="quarter" idx="4294967295"/>
          </p:nvPr>
        </p:nvSpPr>
        <p:spPr>
          <a:xfrm>
            <a:off x="4315032" y="6883952"/>
            <a:ext cx="7987290" cy="1670807"/>
          </a:xfrm>
          <a:prstGeom prst="rect">
            <a:avLst/>
          </a:prstGeom>
        </p:spPr>
        <p:txBody>
          <a:bodyPr lIns="130026" tIns="130026" rIns="130026" bIns="130026" anchor="t">
            <a:noAutofit/>
          </a:bodyPr>
          <a:lstStyle>
            <a:lvl1pPr marL="0" indent="0" defTabSz="1300480">
              <a:spcBef>
                <a:spcPts val="800"/>
              </a:spcBef>
              <a:buClr>
                <a:srgbClr val="C7F464"/>
              </a:buClr>
              <a:buSzTx/>
              <a:buFont typeface="Helvetica"/>
              <a:buNone/>
              <a:defRPr sz="56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5200" dirty="0" err="1"/>
              <a:t>소프트웨어</a:t>
            </a:r>
            <a:r>
              <a:rPr sz="5200" dirty="0"/>
              <a:t> </a:t>
            </a:r>
            <a:r>
              <a:rPr sz="5200" dirty="0" err="1"/>
              <a:t>설계</a:t>
            </a:r>
            <a:r>
              <a:rPr sz="5200" dirty="0"/>
              <a:t> 및 </a:t>
            </a:r>
            <a:r>
              <a:rPr sz="5200" dirty="0" err="1"/>
              <a:t>실습</a:t>
            </a:r>
            <a:r>
              <a:rPr sz="5200" dirty="0"/>
              <a:t> 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86;p14"/>
          <p:cNvSpPr txBox="1">
            <a:spLocks noGrp="1"/>
          </p:cNvSpPr>
          <p:nvPr>
            <p:ph type="title"/>
          </p:nvPr>
        </p:nvSpPr>
        <p:spPr>
          <a:xfrm>
            <a:off x="-15917" y="4978363"/>
            <a:ext cx="7398958" cy="3233727"/>
          </a:xfrm>
          <a:prstGeom prst="rect">
            <a:avLst/>
          </a:prstGeom>
        </p:spPr>
        <p:txBody>
          <a:bodyPr/>
          <a:lstStyle/>
          <a:p>
            <a:pPr>
              <a:defRPr sz="13600">
                <a:solidFill>
                  <a:srgbClr val="C7F464"/>
                </a:solidFill>
              </a:defRPr>
            </a:pPr>
            <a:r>
              <a:t>2.</a:t>
            </a:r>
          </a:p>
          <a:p>
            <a:r>
              <a:t>Lecture Activity</a:t>
            </a:r>
          </a:p>
        </p:txBody>
      </p:sp>
      <p:sp>
        <p:nvSpPr>
          <p:cNvPr id="299" name="Google Shape;87;p14"/>
          <p:cNvSpPr txBox="1">
            <a:spLocks noGrp="1"/>
          </p:cNvSpPr>
          <p:nvPr>
            <p:ph type="body" sz="quarter" idx="1"/>
          </p:nvPr>
        </p:nvSpPr>
        <p:spPr>
          <a:xfrm>
            <a:off x="8677120" y="5429833"/>
            <a:ext cx="3953301" cy="2717015"/>
          </a:xfrm>
          <a:prstGeom prst="rect">
            <a:avLst/>
          </a:prstGeom>
        </p:spPr>
        <p:txBody>
          <a:bodyPr/>
          <a:lstStyle/>
          <a:p>
            <a:pPr marL="623454" indent="-623454">
              <a:buClr>
                <a:srgbClr val="738498"/>
              </a:buClr>
              <a:buSzPts val="3000"/>
              <a:buAutoNum type="arabicPeriod"/>
            </a:pPr>
            <a:r>
              <a:t>YouTube API</a:t>
            </a:r>
          </a:p>
          <a:p>
            <a:pPr marL="623454" indent="-623454">
              <a:buClr>
                <a:srgbClr val="738498"/>
              </a:buClr>
              <a:buSzPts val="3000"/>
              <a:buAutoNum type="arabicPeriod"/>
            </a:pPr>
            <a:endParaRPr/>
          </a:p>
          <a:p>
            <a:pPr marL="623454" indent="-623454">
              <a:buClr>
                <a:srgbClr val="738498"/>
              </a:buClr>
              <a:buSzPts val="3000"/>
              <a:buAutoNum type="arabicPeriod" startAt="2"/>
            </a:pPr>
            <a:r>
              <a:t>Navigation Drawer</a:t>
            </a:r>
          </a:p>
        </p:txBody>
      </p:sp>
      <p:sp>
        <p:nvSpPr>
          <p:cNvPr id="300" name="Google Shape;88;p14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71;p12"/>
          <p:cNvSpPr txBox="1">
            <a:spLocks noGrp="1"/>
          </p:cNvSpPr>
          <p:nvPr>
            <p:ph type="sldNum" sz="quarter" idx="2"/>
          </p:nvPr>
        </p:nvSpPr>
        <p:spPr>
          <a:xfrm>
            <a:off x="12462348" y="9167896"/>
            <a:ext cx="487662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305" name="그룹 2"/>
          <p:cNvGrpSpPr/>
          <p:nvPr/>
        </p:nvGrpSpPr>
        <p:grpSpPr>
          <a:xfrm>
            <a:off x="7941600" y="1837795"/>
            <a:ext cx="3715271" cy="7427462"/>
            <a:chOff x="0" y="0"/>
            <a:chExt cx="3715269" cy="7427460"/>
          </a:xfrm>
        </p:grpSpPr>
        <p:pic>
          <p:nvPicPr>
            <p:cNvPr id="303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908" y="647414"/>
              <a:ext cx="3360961" cy="597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6" name="Google Shape;100;p16"/>
          <p:cNvSpPr txBox="1">
            <a:spLocks noGrp="1"/>
          </p:cNvSpPr>
          <p:nvPr>
            <p:ph type="body" sz="quarter" idx="1"/>
          </p:nvPr>
        </p:nvSpPr>
        <p:spPr>
          <a:xfrm>
            <a:off x="959809" y="3593580"/>
            <a:ext cx="5542590" cy="3482397"/>
          </a:xfrm>
          <a:prstGeom prst="rect">
            <a:avLst/>
          </a:prstGeom>
        </p:spPr>
        <p:txBody>
          <a:bodyPr/>
          <a:lstStyle/>
          <a:p>
            <a:pPr marL="0" indent="68579" defTabSz="1170431">
              <a:lnSpc>
                <a:spcPct val="150000"/>
              </a:lnSpc>
              <a:spcBef>
                <a:spcPts val="700"/>
              </a:spcBef>
              <a:buSzTx/>
              <a:buNone/>
              <a:defRPr sz="252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YouTube API</a:t>
            </a:r>
          </a:p>
          <a:p>
            <a:pPr marL="0" indent="68579" defTabSz="1170431">
              <a:lnSpc>
                <a:spcPct val="150000"/>
              </a:lnSpc>
              <a:spcBef>
                <a:spcPts val="700"/>
              </a:spcBef>
              <a:buSzTx/>
              <a:buNone/>
              <a:defRPr sz="252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네비게이션 드로워</a:t>
            </a:r>
          </a:p>
          <a:p>
            <a:pPr marL="0" indent="68579" defTabSz="1170431">
              <a:lnSpc>
                <a:spcPct val="150000"/>
              </a:lnSpc>
              <a:spcBef>
                <a:spcPts val="700"/>
              </a:spcBef>
              <a:buSzTx/>
              <a:buNone/>
              <a:defRPr sz="252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SQLite</a:t>
            </a:r>
          </a:p>
          <a:p>
            <a:pPr marL="0" indent="68579" defTabSz="1170431">
              <a:lnSpc>
                <a:spcPct val="150000"/>
              </a:lnSpc>
              <a:spcBef>
                <a:spcPts val="700"/>
              </a:spcBef>
              <a:buSzTx/>
              <a:buNone/>
              <a:defRPr sz="252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파일 입출력</a:t>
            </a:r>
          </a:p>
          <a:p>
            <a:pPr marL="0" indent="68579" defTabSz="1170431">
              <a:lnSpc>
                <a:spcPct val="150000"/>
              </a:lnSpc>
              <a:spcBef>
                <a:spcPts val="700"/>
              </a:spcBef>
              <a:buSzTx/>
              <a:buNone/>
              <a:defRPr sz="252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텍스트 애니메이션</a:t>
            </a:r>
          </a:p>
        </p:txBody>
      </p:sp>
      <p:sp>
        <p:nvSpPr>
          <p:cNvPr id="307" name="Google Shape;120;p18"/>
          <p:cNvSpPr txBox="1"/>
          <p:nvPr/>
        </p:nvSpPr>
        <p:spPr>
          <a:xfrm>
            <a:off x="983039" y="886089"/>
            <a:ext cx="7529195" cy="111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spAutoFit/>
          </a:bodyPr>
          <a:lstStyle>
            <a:lvl1pPr algn="l" defTabSz="1300480">
              <a:defRPr sz="5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Lecture Activity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71;p12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10" name="Google Shape;100;p16"/>
          <p:cNvSpPr txBox="1">
            <a:spLocks noGrp="1"/>
          </p:cNvSpPr>
          <p:nvPr>
            <p:ph type="body" sz="quarter" idx="1"/>
          </p:nvPr>
        </p:nvSpPr>
        <p:spPr>
          <a:xfrm>
            <a:off x="909101" y="2613134"/>
            <a:ext cx="11186597" cy="1707350"/>
          </a:xfrm>
          <a:prstGeom prst="rect">
            <a:avLst/>
          </a:prstGeom>
        </p:spPr>
        <p:txBody>
          <a:bodyPr/>
          <a:lstStyle/>
          <a:p>
            <a:pPr marL="0" indent="76200">
              <a:buSzTx/>
              <a:buNone/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YouTubePlayerView</a:t>
            </a:r>
          </a:p>
          <a:p>
            <a:pPr marL="0" indent="76200">
              <a:buSzTx/>
              <a:buNone/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구글 개발자 API 연결</a:t>
            </a:r>
          </a:p>
        </p:txBody>
      </p:sp>
      <p:pic>
        <p:nvPicPr>
          <p:cNvPr id="311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rcRect r="22164"/>
          <a:stretch>
            <a:fillRect/>
          </a:stretch>
        </p:blipFill>
        <p:spPr>
          <a:xfrm>
            <a:off x="983040" y="3998489"/>
            <a:ext cx="11272166" cy="4852995"/>
          </a:xfrm>
          <a:prstGeom prst="rect">
            <a:avLst/>
          </a:prstGeom>
          <a:ln w="12700">
            <a:solidFill>
              <a:srgbClr val="3A81BA"/>
            </a:solidFill>
          </a:ln>
        </p:spPr>
      </p:pic>
      <p:sp>
        <p:nvSpPr>
          <p:cNvPr id="312" name="Google Shape;120;p18"/>
          <p:cNvSpPr txBox="1"/>
          <p:nvPr/>
        </p:nvSpPr>
        <p:spPr>
          <a:xfrm>
            <a:off x="983039" y="886089"/>
            <a:ext cx="5519361" cy="111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spAutoFit/>
          </a:bodyPr>
          <a:lstStyle>
            <a:lvl1pPr algn="l" defTabSz="1300480">
              <a:defRPr sz="5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YouTube API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71;p12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15" name="Google Shape;100;p16"/>
          <p:cNvSpPr txBox="1">
            <a:spLocks noGrp="1"/>
          </p:cNvSpPr>
          <p:nvPr>
            <p:ph type="body" sz="quarter" idx="1"/>
          </p:nvPr>
        </p:nvSpPr>
        <p:spPr>
          <a:xfrm>
            <a:off x="909101" y="2613134"/>
            <a:ext cx="11186597" cy="1707350"/>
          </a:xfrm>
          <a:prstGeom prst="rect">
            <a:avLst/>
          </a:prstGeom>
        </p:spPr>
        <p:txBody>
          <a:bodyPr/>
          <a:lstStyle/>
          <a:p>
            <a:pPr marL="0" indent="76200">
              <a:buSzTx/>
              <a:buNone/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YouTubePlayerView</a:t>
            </a:r>
          </a:p>
          <a:p>
            <a:pPr marL="0" indent="76200">
              <a:buSzTx/>
              <a:buNone/>
              <a:defRPr sz="28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# 구글 개발자 API 연결</a:t>
            </a:r>
          </a:p>
        </p:txBody>
      </p:sp>
      <p:sp>
        <p:nvSpPr>
          <p:cNvPr id="316" name="Google Shape;120;p18"/>
          <p:cNvSpPr txBox="1"/>
          <p:nvPr/>
        </p:nvSpPr>
        <p:spPr>
          <a:xfrm>
            <a:off x="983039" y="886089"/>
            <a:ext cx="5519361" cy="111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spAutoFit/>
          </a:bodyPr>
          <a:lstStyle>
            <a:lvl1pPr algn="l" defTabSz="1300480">
              <a:defRPr sz="5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YouTube API</a:t>
            </a:r>
          </a:p>
        </p:txBody>
      </p:sp>
      <p:pic>
        <p:nvPicPr>
          <p:cNvPr id="317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t="22081"/>
          <a:stretch>
            <a:fillRect/>
          </a:stretch>
        </p:blipFill>
        <p:spPr>
          <a:xfrm>
            <a:off x="909101" y="3824158"/>
            <a:ext cx="11325014" cy="563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그룹 18"/>
          <p:cNvGrpSpPr/>
          <p:nvPr/>
        </p:nvGrpSpPr>
        <p:grpSpPr>
          <a:xfrm>
            <a:off x="7941600" y="1837795"/>
            <a:ext cx="3715271" cy="7427462"/>
            <a:chOff x="0" y="0"/>
            <a:chExt cx="3715269" cy="7427460"/>
          </a:xfrm>
        </p:grpSpPr>
        <p:pic>
          <p:nvPicPr>
            <p:cNvPr id="319" name="Picture 3" descr="Picture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0998" y="647414"/>
              <a:ext cx="3334974" cy="59390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" name="Google Shape;71;p12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t="3313" r="26964"/>
          <a:stretch>
            <a:fillRect/>
          </a:stretch>
        </p:blipFill>
        <p:spPr>
          <a:xfrm>
            <a:off x="1511964" y="2495901"/>
            <a:ext cx="2454728" cy="593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9523" y="2495901"/>
            <a:ext cx="3360961" cy="5975042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Google Shape;120;p18"/>
          <p:cNvSpPr txBox="1"/>
          <p:nvPr/>
        </p:nvSpPr>
        <p:spPr>
          <a:xfrm>
            <a:off x="983039" y="466989"/>
            <a:ext cx="7883870" cy="153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spAutoFit/>
          </a:bodyPr>
          <a:lstStyle/>
          <a:p>
            <a:pPr algn="l" defTabSz="1300480"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Navigation Drawer</a:t>
            </a:r>
          </a:p>
          <a:p>
            <a:pPr algn="l" defTabSz="1300480">
              <a:defRPr sz="4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&amp;SQLite</a:t>
            </a:r>
          </a:p>
        </p:txBody>
      </p:sp>
      <p:grpSp>
        <p:nvGrpSpPr>
          <p:cNvPr id="329" name="그룹"/>
          <p:cNvGrpSpPr/>
          <p:nvPr/>
        </p:nvGrpSpPr>
        <p:grpSpPr>
          <a:xfrm flipH="1">
            <a:off x="3420688" y="6605215"/>
            <a:ext cx="1296064" cy="646014"/>
            <a:chOff x="0" y="0"/>
            <a:chExt cx="1296062" cy="646012"/>
          </a:xfrm>
        </p:grpSpPr>
        <p:sp>
          <p:nvSpPr>
            <p:cNvPr id="326" name="갈매기형 수장 2"/>
            <p:cNvSpPr/>
            <p:nvPr/>
          </p:nvSpPr>
          <p:spPr>
            <a:xfrm flipH="1">
              <a:off x="0" y="0"/>
              <a:ext cx="563243" cy="646013"/>
            </a:xfrm>
            <a:prstGeom prst="chevron">
              <a:avLst>
                <a:gd name="adj" fmla="val 50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갈매기형 수장 4"/>
            <p:cNvSpPr/>
            <p:nvPr/>
          </p:nvSpPr>
          <p:spPr>
            <a:xfrm flipH="1">
              <a:off x="365988" y="0"/>
              <a:ext cx="563244" cy="646013"/>
            </a:xfrm>
            <a:prstGeom prst="chevron">
              <a:avLst>
                <a:gd name="adj" fmla="val 50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8" name="갈매기형 수장 5"/>
            <p:cNvSpPr/>
            <p:nvPr/>
          </p:nvSpPr>
          <p:spPr>
            <a:xfrm flipH="1">
              <a:off x="732820" y="0"/>
              <a:ext cx="563243" cy="646013"/>
            </a:xfrm>
            <a:prstGeom prst="chevron">
              <a:avLst>
                <a:gd name="adj" fmla="val 50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71;p12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3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942" y="2370828"/>
            <a:ext cx="7576289" cy="6951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그림 1" descr="그림 1"/>
          <p:cNvPicPr>
            <a:picLocks noChangeAspect="1"/>
          </p:cNvPicPr>
          <p:nvPr/>
        </p:nvPicPr>
        <p:blipFill>
          <a:blip r:embed="rId3">
            <a:extLst/>
          </a:blip>
          <a:srcRect b="38173"/>
          <a:stretch>
            <a:fillRect/>
          </a:stretch>
        </p:blipFill>
        <p:spPr>
          <a:xfrm>
            <a:off x="4756942" y="427211"/>
            <a:ext cx="7576289" cy="1943618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Google Shape;120;p18"/>
          <p:cNvSpPr txBox="1"/>
          <p:nvPr/>
        </p:nvSpPr>
        <p:spPr>
          <a:xfrm>
            <a:off x="983039" y="886089"/>
            <a:ext cx="3391303" cy="111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spAutoFit/>
          </a:bodyPr>
          <a:lstStyle>
            <a:lvl1pPr algn="l" defTabSz="1300480">
              <a:defRPr sz="5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File I/O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그룹 17"/>
          <p:cNvGrpSpPr/>
          <p:nvPr/>
        </p:nvGrpSpPr>
        <p:grpSpPr>
          <a:xfrm>
            <a:off x="7941599" y="1837795"/>
            <a:ext cx="3715271" cy="7427462"/>
            <a:chOff x="0" y="0"/>
            <a:chExt cx="3715269" cy="7427460"/>
          </a:xfrm>
        </p:grpSpPr>
        <p:pic>
          <p:nvPicPr>
            <p:cNvPr id="336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그림 2" descr="그림 2"/>
            <p:cNvPicPr>
              <a:picLocks noChangeAspect="1"/>
            </p:cNvPicPr>
            <p:nvPr/>
          </p:nvPicPr>
          <p:blipFill>
            <a:blip r:embed="rId3">
              <a:extLst/>
            </a:blip>
            <a:srcRect b="5856"/>
            <a:stretch>
              <a:fillRect/>
            </a:stretch>
          </p:blipFill>
          <p:spPr>
            <a:xfrm>
              <a:off x="204684" y="655647"/>
              <a:ext cx="3312391" cy="59163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9" name="Google Shape;71;p12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grpSp>
        <p:nvGrpSpPr>
          <p:cNvPr id="342" name="그룹 15"/>
          <p:cNvGrpSpPr/>
          <p:nvPr/>
        </p:nvGrpSpPr>
        <p:grpSpPr>
          <a:xfrm>
            <a:off x="7941599" y="1837795"/>
            <a:ext cx="3715271" cy="7427462"/>
            <a:chOff x="0" y="0"/>
            <a:chExt cx="3715269" cy="7427460"/>
          </a:xfrm>
        </p:grpSpPr>
        <p:pic>
          <p:nvPicPr>
            <p:cNvPr id="340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그림 5" descr="그림 5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6005"/>
            <a:stretch>
              <a:fillRect/>
            </a:stretch>
          </p:blipFill>
          <p:spPr>
            <a:xfrm>
              <a:off x="203133" y="655647"/>
              <a:ext cx="3328389" cy="5916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3" name="그림 18" descr="그림 18"/>
          <p:cNvPicPr>
            <a:picLocks noChangeAspect="1"/>
          </p:cNvPicPr>
          <p:nvPr/>
        </p:nvPicPr>
        <p:blipFill>
          <a:blip r:embed="rId5">
            <a:extLst/>
          </a:blip>
          <a:srcRect r="15262"/>
          <a:stretch>
            <a:fillRect/>
          </a:stretch>
        </p:blipFill>
        <p:spPr>
          <a:xfrm>
            <a:off x="584713" y="3277539"/>
            <a:ext cx="6868147" cy="614956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Google Shape;120;p18"/>
          <p:cNvSpPr txBox="1"/>
          <p:nvPr/>
        </p:nvSpPr>
        <p:spPr>
          <a:xfrm>
            <a:off x="983039" y="886089"/>
            <a:ext cx="6868147" cy="1110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spAutoFit/>
          </a:bodyPr>
          <a:lstStyle>
            <a:lvl1pPr algn="l" defTabSz="1300480">
              <a:defRPr sz="5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Text Animation</a:t>
            </a:r>
          </a:p>
        </p:txBody>
      </p:sp>
      <p:pic>
        <p:nvPicPr>
          <p:cNvPr id="345" name="그림 4" descr="그림 4"/>
          <p:cNvPicPr>
            <a:picLocks noChangeAspect="1"/>
          </p:cNvPicPr>
          <p:nvPr/>
        </p:nvPicPr>
        <p:blipFill>
          <a:blip r:embed="rId6">
            <a:extLst/>
          </a:blip>
          <a:srcRect l="10697" r="10696"/>
          <a:stretch>
            <a:fillRect/>
          </a:stretch>
        </p:blipFill>
        <p:spPr>
          <a:xfrm>
            <a:off x="584713" y="2691330"/>
            <a:ext cx="6868146" cy="474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3" grpId="2" animBg="1" advAuto="0"/>
      <p:bldP spid="345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86;p14"/>
          <p:cNvSpPr txBox="1">
            <a:spLocks noGrp="1"/>
          </p:cNvSpPr>
          <p:nvPr>
            <p:ph type="title"/>
          </p:nvPr>
        </p:nvSpPr>
        <p:spPr>
          <a:xfrm>
            <a:off x="975359" y="5495075"/>
            <a:ext cx="6407682" cy="2717015"/>
          </a:xfrm>
          <a:prstGeom prst="rect">
            <a:avLst/>
          </a:prstGeom>
        </p:spPr>
        <p:txBody>
          <a:bodyPr/>
          <a:lstStyle/>
          <a:p>
            <a:pPr defTabSz="1092403">
              <a:defRPr sz="11424">
                <a:solidFill>
                  <a:srgbClr val="C7F464"/>
                </a:solidFill>
              </a:defRPr>
            </a:pPr>
            <a:r>
              <a:t>3.</a:t>
            </a:r>
          </a:p>
          <a:p>
            <a:pPr defTabSz="1092403">
              <a:defRPr sz="4703"/>
            </a:pPr>
            <a:r>
              <a:t>Loading &amp; Quiz</a:t>
            </a:r>
          </a:p>
        </p:txBody>
      </p:sp>
      <p:sp>
        <p:nvSpPr>
          <p:cNvPr id="348" name="Google Shape;87;p14"/>
          <p:cNvSpPr txBox="1">
            <a:spLocks noGrp="1"/>
          </p:cNvSpPr>
          <p:nvPr>
            <p:ph type="body" sz="quarter" idx="1"/>
          </p:nvPr>
        </p:nvSpPr>
        <p:spPr>
          <a:xfrm>
            <a:off x="8690169" y="5126809"/>
            <a:ext cx="3479467" cy="2717015"/>
          </a:xfrm>
          <a:prstGeom prst="rect">
            <a:avLst/>
          </a:prstGeom>
        </p:spPr>
        <p:txBody>
          <a:bodyPr/>
          <a:lstStyle/>
          <a:p>
            <a:pPr marL="623454" indent="-623454">
              <a:buClr>
                <a:srgbClr val="738498"/>
              </a:buClr>
              <a:buSzPts val="3000"/>
              <a:buAutoNum type="arabicPeriod"/>
            </a:pPr>
            <a:r>
              <a:t>Loading</a:t>
            </a:r>
          </a:p>
          <a:p>
            <a:pPr marL="623454" indent="-623454">
              <a:buClr>
                <a:srgbClr val="738498"/>
              </a:buClr>
              <a:buSzPts val="3000"/>
              <a:buAutoNum type="arabicPeriod"/>
            </a:pPr>
            <a:endParaRPr/>
          </a:p>
          <a:p>
            <a:pPr marL="623454" indent="-623454">
              <a:buClr>
                <a:srgbClr val="738498"/>
              </a:buClr>
              <a:buSzPts val="3000"/>
              <a:buAutoNum type="arabicPeriod" startAt="2"/>
            </a:pPr>
            <a:r>
              <a:t>Quiz</a:t>
            </a:r>
          </a:p>
        </p:txBody>
      </p:sp>
      <p:sp>
        <p:nvSpPr>
          <p:cNvPr id="349" name="Google Shape;88;p14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93;p15"/>
          <p:cNvSpPr txBox="1">
            <a:spLocks noGrp="1"/>
          </p:cNvSpPr>
          <p:nvPr>
            <p:ph type="body" sz="half" idx="1"/>
          </p:nvPr>
        </p:nvSpPr>
        <p:spPr>
          <a:xfrm>
            <a:off x="5023432" y="1927102"/>
            <a:ext cx="6839469" cy="616533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300"/>
            </a:pPr>
            <a:r>
              <a:t># Airbnb</a:t>
            </a:r>
          </a:p>
          <a:p>
            <a:pPr marL="0" indent="0">
              <a:buSzTx/>
              <a:buNone/>
              <a:defRPr sz="4300"/>
            </a:pPr>
            <a:endParaRPr/>
          </a:p>
          <a:p>
            <a:pPr marL="0" indent="0">
              <a:buSzTx/>
              <a:buNone/>
              <a:defRPr sz="4300"/>
            </a:pPr>
            <a:r>
              <a:t># lottiefiles.com</a:t>
            </a:r>
          </a:p>
          <a:p>
            <a:pPr marL="0" indent="0">
              <a:buSzTx/>
              <a:buNone/>
              <a:defRPr sz="4300"/>
            </a:pPr>
            <a:endParaRPr/>
          </a:p>
          <a:p>
            <a:pPr marL="0" indent="0">
              <a:buSzTx/>
              <a:buNone/>
              <a:defRPr sz="4300"/>
            </a:pPr>
            <a:r>
              <a:t># animation</a:t>
            </a:r>
          </a:p>
          <a:p>
            <a:pPr marL="0" indent="0">
              <a:buSzTx/>
              <a:buNone/>
              <a:defRPr sz="4300"/>
            </a:pPr>
            <a:endParaRPr/>
          </a:p>
          <a:p>
            <a:pPr marL="0" indent="0">
              <a:buSzTx/>
              <a:buNone/>
              <a:defRPr sz="4300"/>
            </a:pPr>
            <a:r>
              <a:t>#  small file size</a:t>
            </a:r>
          </a:p>
        </p:txBody>
      </p:sp>
      <p:sp>
        <p:nvSpPr>
          <p:cNvPr id="352" name="Google Shape;94;p15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53" name="Google Shape;93;p15"/>
          <p:cNvSpPr txBox="1"/>
          <p:nvPr/>
        </p:nvSpPr>
        <p:spPr>
          <a:xfrm>
            <a:off x="1605141" y="3703613"/>
            <a:ext cx="1849672" cy="84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3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Lottie.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99;p16"/>
          <p:cNvSpPr txBox="1">
            <a:spLocks noGrp="1"/>
          </p:cNvSpPr>
          <p:nvPr>
            <p:ph type="title"/>
          </p:nvPr>
        </p:nvSpPr>
        <p:spPr>
          <a:xfrm>
            <a:off x="1180083" y="733522"/>
            <a:ext cx="2813310" cy="1473353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t>Loading.</a:t>
            </a:r>
          </a:p>
        </p:txBody>
      </p:sp>
      <p:sp>
        <p:nvSpPr>
          <p:cNvPr id="358" name="Google Shape;101;p16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361" name="그룹 5"/>
          <p:cNvGrpSpPr/>
          <p:nvPr/>
        </p:nvGrpSpPr>
        <p:grpSpPr>
          <a:xfrm>
            <a:off x="4644764" y="1163069"/>
            <a:ext cx="3715271" cy="7427461"/>
            <a:chOff x="0" y="0"/>
            <a:chExt cx="3715269" cy="7427460"/>
          </a:xfrm>
        </p:grpSpPr>
        <p:pic>
          <p:nvPicPr>
            <p:cNvPr id="35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243" y="636912"/>
              <a:ext cx="3360961" cy="5975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2" name="Picture 3" descr="Picture 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2093" y="4340697"/>
            <a:ext cx="1160788" cy="1072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76;p13"/>
          <p:cNvSpPr/>
          <p:nvPr/>
        </p:nvSpPr>
        <p:spPr>
          <a:xfrm>
            <a:off x="-1" y="-1"/>
            <a:ext cx="13004802" cy="3726081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8" name="Google Shape;77;p13"/>
          <p:cNvSpPr txBox="1">
            <a:spLocks noGrp="1"/>
          </p:cNvSpPr>
          <p:nvPr>
            <p:ph type="title" idx="4294967295"/>
          </p:nvPr>
        </p:nvSpPr>
        <p:spPr>
          <a:xfrm>
            <a:off x="828444" y="2194942"/>
            <a:ext cx="7147095" cy="2199467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l" defTabSz="975360">
              <a:defRPr sz="1275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Hello!</a:t>
            </a:r>
          </a:p>
        </p:txBody>
      </p:sp>
      <p:sp>
        <p:nvSpPr>
          <p:cNvPr id="219" name="Google Shape;81;p13"/>
          <p:cNvSpPr txBox="1">
            <a:spLocks noGrp="1"/>
          </p:cNvSpPr>
          <p:nvPr>
            <p:ph type="sldNum" sz="quarter" idx="2"/>
          </p:nvPr>
        </p:nvSpPr>
        <p:spPr>
          <a:xfrm>
            <a:off x="6309518" y="9059523"/>
            <a:ext cx="385764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0" name="Google Shape;86;p14"/>
          <p:cNvSpPr txBox="1"/>
          <p:nvPr/>
        </p:nvSpPr>
        <p:spPr>
          <a:xfrm>
            <a:off x="6273395" y="3058298"/>
            <a:ext cx="9481620" cy="5953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/>
          <a:p>
            <a:pPr algn="l" defTabSz="1300480">
              <a:lnSpc>
                <a:spcPct val="120000"/>
              </a:lnSpc>
              <a:defRPr sz="51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sz="4500" dirty="0"/>
              <a:t>1. </a:t>
            </a:r>
            <a:r>
              <a:rPr sz="4500" dirty="0" err="1"/>
              <a:t>구성원</a:t>
            </a:r>
            <a:r>
              <a:rPr sz="4500" dirty="0"/>
              <a:t> </a:t>
            </a:r>
            <a:r>
              <a:rPr sz="4500" dirty="0" err="1"/>
              <a:t>소개</a:t>
            </a:r>
            <a:r>
              <a:rPr sz="4500" dirty="0"/>
              <a:t> </a:t>
            </a:r>
          </a:p>
          <a:p>
            <a:pPr algn="l" defTabSz="1300480">
              <a:lnSpc>
                <a:spcPct val="120000"/>
              </a:lnSpc>
              <a:defRPr sz="51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sz="4500" dirty="0"/>
              <a:t>2. </a:t>
            </a:r>
            <a:r>
              <a:rPr sz="4500" dirty="0" err="1"/>
              <a:t>어플리케이션</a:t>
            </a:r>
            <a:r>
              <a:rPr sz="4500" dirty="0"/>
              <a:t> </a:t>
            </a:r>
            <a:r>
              <a:rPr sz="4500" dirty="0" err="1"/>
              <a:t>구성도</a:t>
            </a:r>
            <a:endParaRPr sz="4500" dirty="0"/>
          </a:p>
          <a:p>
            <a:pPr algn="l" defTabSz="1300480">
              <a:lnSpc>
                <a:spcPct val="120000"/>
              </a:lnSpc>
              <a:defRPr sz="51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sz="4500" dirty="0"/>
              <a:t>3. </a:t>
            </a:r>
            <a:r>
              <a:rPr sz="4500" dirty="0" err="1"/>
              <a:t>기능</a:t>
            </a:r>
            <a:r>
              <a:rPr sz="4500" dirty="0"/>
              <a:t> </a:t>
            </a:r>
            <a:r>
              <a:rPr sz="4500" dirty="0" err="1"/>
              <a:t>소개</a:t>
            </a:r>
            <a:endParaRPr sz="4500" dirty="0"/>
          </a:p>
          <a:p>
            <a:pPr algn="l" defTabSz="1300480">
              <a:lnSpc>
                <a:spcPct val="120000"/>
              </a:lnSpc>
              <a:defRPr sz="51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sz="4500" dirty="0"/>
              <a:t>4. </a:t>
            </a:r>
            <a:r>
              <a:rPr sz="4500" dirty="0" err="1"/>
              <a:t>어플리케이션</a:t>
            </a:r>
            <a:r>
              <a:rPr sz="4500" dirty="0"/>
              <a:t> </a:t>
            </a:r>
            <a:r>
              <a:rPr sz="4500" dirty="0" err="1"/>
              <a:t>시연</a:t>
            </a:r>
            <a:endParaRPr sz="45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93;p15"/>
          <p:cNvSpPr txBox="1">
            <a:spLocks noGrp="1"/>
          </p:cNvSpPr>
          <p:nvPr>
            <p:ph type="body" sz="half" idx="1"/>
          </p:nvPr>
        </p:nvSpPr>
        <p:spPr>
          <a:xfrm>
            <a:off x="5053382" y="1974399"/>
            <a:ext cx="6839469" cy="616533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300"/>
            </a:pPr>
            <a:r>
              <a:t># Card View</a:t>
            </a:r>
          </a:p>
          <a:p>
            <a:pPr marL="0" indent="0">
              <a:buSzTx/>
              <a:buNone/>
              <a:defRPr sz="4300"/>
            </a:pPr>
            <a:endParaRPr/>
          </a:p>
          <a:p>
            <a:pPr marL="0" indent="0">
              <a:buSzTx/>
              <a:buNone/>
              <a:defRPr sz="4300"/>
            </a:pPr>
            <a:r>
              <a:t># epic_popup.xml</a:t>
            </a:r>
          </a:p>
          <a:p>
            <a:pPr marL="0" indent="0">
              <a:buSzTx/>
              <a:buNone/>
              <a:defRPr sz="4300"/>
            </a:pPr>
            <a:endParaRPr/>
          </a:p>
          <a:p>
            <a:pPr marL="0" indent="0">
              <a:buSzTx/>
              <a:buNone/>
              <a:defRPr sz="4300"/>
            </a:pPr>
            <a:r>
              <a:t># next button</a:t>
            </a:r>
          </a:p>
        </p:txBody>
      </p:sp>
      <p:sp>
        <p:nvSpPr>
          <p:cNvPr id="365" name="Google Shape;94;p15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66" name="Google Shape;93;p15"/>
          <p:cNvSpPr txBox="1"/>
          <p:nvPr/>
        </p:nvSpPr>
        <p:spPr>
          <a:xfrm>
            <a:off x="1839062" y="3703613"/>
            <a:ext cx="1849672" cy="84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3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Quiz.</a:t>
            </a:r>
          </a:p>
        </p:txBody>
      </p:sp>
      <p:sp>
        <p:nvSpPr>
          <p:cNvPr id="367" name="직사각형 1"/>
          <p:cNvSpPr/>
          <p:nvPr/>
        </p:nvSpPr>
        <p:spPr>
          <a:xfrm>
            <a:off x="1773381" y="2403918"/>
            <a:ext cx="1510660" cy="1471250"/>
          </a:xfrm>
          <a:prstGeom prst="rect">
            <a:avLst/>
          </a:prstGeom>
          <a:solidFill>
            <a:srgbClr val="C7F464"/>
          </a:solidFill>
          <a:ln w="25400">
            <a:solidFill>
              <a:srgbClr val="C7F464"/>
            </a:solidFill>
          </a:ln>
        </p:spPr>
        <p:txBody>
          <a:bodyPr lIns="65023" tIns="65023" rIns="65023" bIns="65023" anchor="ctr"/>
          <a:lstStyle/>
          <a:p>
            <a:pPr defTabSz="1300480"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68" name="그래픽 3" descr="그래픽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3560" y="2403133"/>
            <a:ext cx="1300481" cy="1300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99;p16"/>
          <p:cNvSpPr txBox="1">
            <a:spLocks noGrp="1"/>
          </p:cNvSpPr>
          <p:nvPr>
            <p:ph type="title"/>
          </p:nvPr>
        </p:nvSpPr>
        <p:spPr>
          <a:xfrm>
            <a:off x="1120762" y="812340"/>
            <a:ext cx="3069675" cy="13814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t>Epic_popup.</a:t>
            </a:r>
          </a:p>
        </p:txBody>
      </p:sp>
      <p:sp>
        <p:nvSpPr>
          <p:cNvPr id="373" name="Google Shape;101;p16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376" name="그룹 8"/>
          <p:cNvGrpSpPr/>
          <p:nvPr/>
        </p:nvGrpSpPr>
        <p:grpSpPr>
          <a:xfrm>
            <a:off x="4644764" y="897231"/>
            <a:ext cx="3715271" cy="7427462"/>
            <a:chOff x="0" y="0"/>
            <a:chExt cx="3715269" cy="7427460"/>
          </a:xfrm>
        </p:grpSpPr>
        <p:pic>
          <p:nvPicPr>
            <p:cNvPr id="374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8146" y="614489"/>
              <a:ext cx="3360961" cy="59750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9" name="그룹 4"/>
          <p:cNvGrpSpPr/>
          <p:nvPr/>
        </p:nvGrpSpPr>
        <p:grpSpPr>
          <a:xfrm>
            <a:off x="2394766" y="8403019"/>
            <a:ext cx="8215268" cy="1025287"/>
            <a:chOff x="0" y="0"/>
            <a:chExt cx="8215267" cy="1025286"/>
          </a:xfrm>
        </p:grpSpPr>
        <p:pic>
          <p:nvPicPr>
            <p:cNvPr id="377" name="그림 1" descr="그림 1"/>
            <p:cNvPicPr>
              <a:picLocks noChangeAspect="1"/>
            </p:cNvPicPr>
            <p:nvPr/>
          </p:nvPicPr>
          <p:blipFill>
            <a:blip r:embed="rId4">
              <a:extLst/>
            </a:blip>
            <a:srcRect r="1093"/>
            <a:stretch>
              <a:fillRect/>
            </a:stretch>
          </p:blipFill>
          <p:spPr>
            <a:xfrm>
              <a:off x="-1" y="393984"/>
              <a:ext cx="8215269" cy="631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그림 2" descr="그림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215268" cy="315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4" name="그룹 7"/>
          <p:cNvGrpSpPr/>
          <p:nvPr/>
        </p:nvGrpSpPr>
        <p:grpSpPr>
          <a:xfrm>
            <a:off x="5216735" y="932334"/>
            <a:ext cx="7413552" cy="5026520"/>
            <a:chOff x="0" y="0"/>
            <a:chExt cx="7413551" cy="5026518"/>
          </a:xfrm>
        </p:grpSpPr>
        <p:sp>
          <p:nvSpPr>
            <p:cNvPr id="380" name="사각형: 둥근 모서리 25"/>
            <p:cNvSpPr/>
            <p:nvPr/>
          </p:nvSpPr>
          <p:spPr>
            <a:xfrm>
              <a:off x="3652464" y="-1"/>
              <a:ext cx="3761088" cy="2865068"/>
            </a:xfrm>
            <a:prstGeom prst="roundRect">
              <a:avLst>
                <a:gd name="adj" fmla="val 7649"/>
              </a:avLst>
            </a:prstGeom>
            <a:solidFill>
              <a:srgbClr val="454F5B"/>
            </a:solidFill>
            <a:ln w="254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1" name="사각형: 둥근 모서리 12"/>
            <p:cNvSpPr/>
            <p:nvPr/>
          </p:nvSpPr>
          <p:spPr>
            <a:xfrm>
              <a:off x="0" y="2289291"/>
              <a:ext cx="2533310" cy="2737228"/>
            </a:xfrm>
            <a:prstGeom prst="roundRect">
              <a:avLst>
                <a:gd name="adj" fmla="val 7392"/>
              </a:avLst>
            </a:prstGeom>
            <a:noFill/>
            <a:ln w="25400" cap="flat">
              <a:solidFill>
                <a:srgbClr val="2B2B2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2" name="직선 연결선 17"/>
            <p:cNvSpPr/>
            <p:nvPr/>
          </p:nvSpPr>
          <p:spPr>
            <a:xfrm flipH="1">
              <a:off x="2417082" y="966366"/>
              <a:ext cx="1288005" cy="1322926"/>
            </a:xfrm>
            <a:prstGeom prst="line">
              <a:avLst/>
            </a:prstGeom>
            <a:noFill/>
            <a:ln w="508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83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705085" y="93906"/>
              <a:ext cx="3644054" cy="2695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2" animBg="1" advAuto="0"/>
      <p:bldP spid="384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99;p16"/>
          <p:cNvSpPr txBox="1">
            <a:spLocks noGrp="1"/>
          </p:cNvSpPr>
          <p:nvPr>
            <p:ph type="title"/>
          </p:nvPr>
        </p:nvSpPr>
        <p:spPr>
          <a:xfrm>
            <a:off x="1640474" y="800920"/>
            <a:ext cx="2813310" cy="147335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Quiz.</a:t>
            </a:r>
          </a:p>
        </p:txBody>
      </p:sp>
      <p:sp>
        <p:nvSpPr>
          <p:cNvPr id="387" name="Google Shape;101;p16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390" name="그룹 8"/>
          <p:cNvGrpSpPr/>
          <p:nvPr/>
        </p:nvGrpSpPr>
        <p:grpSpPr>
          <a:xfrm>
            <a:off x="4644764" y="1163069"/>
            <a:ext cx="3715271" cy="7427461"/>
            <a:chOff x="0" y="0"/>
            <a:chExt cx="3715269" cy="7427460"/>
          </a:xfrm>
        </p:grpSpPr>
        <p:pic>
          <p:nvPicPr>
            <p:cNvPr id="388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709" y="652790"/>
              <a:ext cx="3359856" cy="597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6" name="그룹 16"/>
          <p:cNvGrpSpPr/>
          <p:nvPr/>
        </p:nvGrpSpPr>
        <p:grpSpPr>
          <a:xfrm>
            <a:off x="7303704" y="812336"/>
            <a:ext cx="4251602" cy="1867406"/>
            <a:chOff x="0" y="0"/>
            <a:chExt cx="4251601" cy="1867404"/>
          </a:xfrm>
        </p:grpSpPr>
        <p:sp>
          <p:nvSpPr>
            <p:cNvPr id="391" name="사각형: 둥근 모서리 15"/>
            <p:cNvSpPr/>
            <p:nvPr/>
          </p:nvSpPr>
          <p:spPr>
            <a:xfrm>
              <a:off x="1575864" y="0"/>
              <a:ext cx="2675738" cy="1867405"/>
            </a:xfrm>
            <a:prstGeom prst="roundRect">
              <a:avLst>
                <a:gd name="adj" fmla="val 7649"/>
              </a:avLst>
            </a:prstGeom>
            <a:solidFill>
              <a:srgbClr val="454F5B"/>
            </a:solidFill>
            <a:ln w="254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2" name="사각형: 둥근 모서리 1"/>
            <p:cNvSpPr/>
            <p:nvPr/>
          </p:nvSpPr>
          <p:spPr>
            <a:xfrm>
              <a:off x="0" y="1302586"/>
              <a:ext cx="761899" cy="407221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3" name="직선 연결선 3"/>
            <p:cNvSpPr/>
            <p:nvPr/>
          </p:nvSpPr>
          <p:spPr>
            <a:xfrm flipV="1">
              <a:off x="714040" y="350732"/>
              <a:ext cx="520000" cy="1006660"/>
            </a:xfrm>
            <a:prstGeom prst="line">
              <a:avLst/>
            </a:prstGeom>
            <a:noFill/>
            <a:ln w="508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4" name="직선 연결선 14"/>
            <p:cNvSpPr/>
            <p:nvPr/>
          </p:nvSpPr>
          <p:spPr>
            <a:xfrm>
              <a:off x="1207768" y="350732"/>
              <a:ext cx="513073" cy="1"/>
            </a:xfrm>
            <a:prstGeom prst="line">
              <a:avLst/>
            </a:prstGeom>
            <a:noFill/>
            <a:ln w="508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95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714" t="37437" r="12469" b="33763"/>
            <a:stretch>
              <a:fillRect/>
            </a:stretch>
          </p:blipFill>
          <p:spPr>
            <a:xfrm>
              <a:off x="1672863" y="73295"/>
              <a:ext cx="2514560" cy="1720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3" name="그룹 36"/>
          <p:cNvGrpSpPr/>
          <p:nvPr/>
        </p:nvGrpSpPr>
        <p:grpSpPr>
          <a:xfrm>
            <a:off x="1148556" y="3222896"/>
            <a:ext cx="6142013" cy="4993107"/>
            <a:chOff x="0" y="0"/>
            <a:chExt cx="6142011" cy="4993106"/>
          </a:xfrm>
        </p:grpSpPr>
        <p:sp>
          <p:nvSpPr>
            <p:cNvPr id="397" name="사각형: 둥근 모서리 12"/>
            <p:cNvSpPr/>
            <p:nvPr/>
          </p:nvSpPr>
          <p:spPr>
            <a:xfrm>
              <a:off x="5380113" y="4014464"/>
              <a:ext cx="761899" cy="407221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8" name="사각형: 둥근 모서리 25"/>
            <p:cNvSpPr/>
            <p:nvPr/>
          </p:nvSpPr>
          <p:spPr>
            <a:xfrm>
              <a:off x="-1" y="0"/>
              <a:ext cx="2628477" cy="4993107"/>
            </a:xfrm>
            <a:prstGeom prst="roundRect">
              <a:avLst>
                <a:gd name="adj" fmla="val 7649"/>
              </a:avLst>
            </a:prstGeom>
            <a:solidFill>
              <a:srgbClr val="454F5B"/>
            </a:solidFill>
            <a:ln w="254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9" name="직선 연결선 27"/>
            <p:cNvSpPr/>
            <p:nvPr/>
          </p:nvSpPr>
          <p:spPr>
            <a:xfrm>
              <a:off x="927099" y="1229597"/>
              <a:ext cx="2994901" cy="1"/>
            </a:xfrm>
            <a:prstGeom prst="line">
              <a:avLst/>
            </a:prstGeom>
            <a:noFill/>
            <a:ln w="508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00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2970" t="36842" r="13138" b="33350"/>
            <a:stretch>
              <a:fillRect/>
            </a:stretch>
          </p:blipFill>
          <p:spPr>
            <a:xfrm>
              <a:off x="85621" y="64642"/>
              <a:ext cx="2483502" cy="1780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3233" t="26644" r="13274" b="23449"/>
            <a:stretch>
              <a:fillRect/>
            </a:stretch>
          </p:blipFill>
          <p:spPr>
            <a:xfrm>
              <a:off x="85621" y="1910277"/>
              <a:ext cx="2470077" cy="2981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직선 연결선 34"/>
            <p:cNvSpPr/>
            <p:nvPr/>
          </p:nvSpPr>
          <p:spPr>
            <a:xfrm>
              <a:off x="3908865" y="1223028"/>
              <a:ext cx="1576341" cy="2804571"/>
            </a:xfrm>
            <a:prstGeom prst="line">
              <a:avLst/>
            </a:prstGeom>
            <a:noFill/>
            <a:ln w="50800" cap="flat">
              <a:solidFill>
                <a:srgbClr val="454F5B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1" animBg="1" advAuto="0"/>
      <p:bldP spid="403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99;p16"/>
          <p:cNvSpPr txBox="1">
            <a:spLocks noGrp="1"/>
          </p:cNvSpPr>
          <p:nvPr>
            <p:ph type="title"/>
          </p:nvPr>
        </p:nvSpPr>
        <p:spPr>
          <a:xfrm>
            <a:off x="1640474" y="800920"/>
            <a:ext cx="2813310" cy="147335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Quiz.</a:t>
            </a:r>
          </a:p>
        </p:txBody>
      </p:sp>
      <p:sp>
        <p:nvSpPr>
          <p:cNvPr id="406" name="Google Shape;101;p16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409" name="그룹 8"/>
          <p:cNvGrpSpPr/>
          <p:nvPr/>
        </p:nvGrpSpPr>
        <p:grpSpPr>
          <a:xfrm>
            <a:off x="4644764" y="1163069"/>
            <a:ext cx="3715271" cy="7427461"/>
            <a:chOff x="0" y="0"/>
            <a:chExt cx="3715269" cy="7427460"/>
          </a:xfrm>
        </p:grpSpPr>
        <p:pic>
          <p:nvPicPr>
            <p:cNvPr id="407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709" y="652790"/>
              <a:ext cx="3359856" cy="5973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15270" cy="7427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6" name="그룹 47"/>
          <p:cNvGrpSpPr/>
          <p:nvPr/>
        </p:nvGrpSpPr>
        <p:grpSpPr>
          <a:xfrm>
            <a:off x="315266" y="5237245"/>
            <a:ext cx="6958626" cy="2422079"/>
            <a:chOff x="0" y="0"/>
            <a:chExt cx="6958624" cy="2422078"/>
          </a:xfrm>
        </p:grpSpPr>
        <p:grpSp>
          <p:nvGrpSpPr>
            <p:cNvPr id="414" name="그룹 36"/>
            <p:cNvGrpSpPr/>
            <p:nvPr/>
          </p:nvGrpSpPr>
          <p:grpSpPr>
            <a:xfrm>
              <a:off x="-1" y="-1"/>
              <a:ext cx="6958627" cy="2422080"/>
              <a:chOff x="0" y="0"/>
              <a:chExt cx="6958625" cy="2422078"/>
            </a:xfrm>
          </p:grpSpPr>
          <p:sp>
            <p:nvSpPr>
              <p:cNvPr id="410" name="사각형: 둥근 모서리 12"/>
              <p:cNvSpPr/>
              <p:nvPr/>
            </p:nvSpPr>
            <p:spPr>
              <a:xfrm>
                <a:off x="6209899" y="2014857"/>
                <a:ext cx="748727" cy="407222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1" name="사각형: 둥근 모서리 25"/>
              <p:cNvSpPr/>
              <p:nvPr/>
            </p:nvSpPr>
            <p:spPr>
              <a:xfrm>
                <a:off x="-1" y="-1"/>
                <a:ext cx="4239045" cy="1473354"/>
              </a:xfrm>
              <a:prstGeom prst="roundRect">
                <a:avLst>
                  <a:gd name="adj" fmla="val 7649"/>
                </a:avLst>
              </a:prstGeom>
              <a:solidFill>
                <a:srgbClr val="454F5B"/>
              </a:solidFill>
              <a:ln w="254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2" name="직선 연결선 27"/>
              <p:cNvSpPr/>
              <p:nvPr/>
            </p:nvSpPr>
            <p:spPr>
              <a:xfrm>
                <a:off x="1056845" y="947241"/>
                <a:ext cx="3414031" cy="1"/>
              </a:xfrm>
              <a:prstGeom prst="line">
                <a:avLst/>
              </a:prstGeom>
              <a:noFill/>
              <a:ln w="508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1800" b="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3" name="직선 연결선 34"/>
              <p:cNvSpPr/>
              <p:nvPr/>
            </p:nvSpPr>
            <p:spPr>
              <a:xfrm>
                <a:off x="4455903" y="940671"/>
                <a:ext cx="1850178" cy="1128994"/>
              </a:xfrm>
              <a:prstGeom prst="line">
                <a:avLst/>
              </a:prstGeom>
              <a:noFill/>
              <a:ln w="508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1800" b="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pic>
          <p:nvPicPr>
            <p:cNvPr id="415" name="그림 37" descr="그림 3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191" y="41712"/>
              <a:ext cx="4145282" cy="1341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7" name="그룹 48"/>
          <p:cNvGrpSpPr/>
          <p:nvPr/>
        </p:nvGrpSpPr>
        <p:grpSpPr>
          <a:xfrm>
            <a:off x="6234075" y="2456463"/>
            <a:ext cx="6294540" cy="5573832"/>
            <a:chOff x="0" y="0"/>
            <a:chExt cx="6294539" cy="5573831"/>
          </a:xfrm>
        </p:grpSpPr>
        <p:grpSp>
          <p:nvGrpSpPr>
            <p:cNvPr id="421" name="그룹 16"/>
            <p:cNvGrpSpPr/>
            <p:nvPr/>
          </p:nvGrpSpPr>
          <p:grpSpPr>
            <a:xfrm>
              <a:off x="0" y="0"/>
              <a:ext cx="6294540" cy="5573832"/>
              <a:chOff x="0" y="0"/>
              <a:chExt cx="6294539" cy="5573831"/>
            </a:xfrm>
          </p:grpSpPr>
          <p:sp>
            <p:nvSpPr>
              <p:cNvPr id="417" name="사각형: 둥근 모서리 15"/>
              <p:cNvSpPr/>
              <p:nvPr/>
            </p:nvSpPr>
            <p:spPr>
              <a:xfrm>
                <a:off x="1720839" y="0"/>
                <a:ext cx="4573701" cy="5573832"/>
              </a:xfrm>
              <a:prstGeom prst="roundRect">
                <a:avLst>
                  <a:gd name="adj" fmla="val 5122"/>
                </a:avLst>
              </a:prstGeom>
              <a:solidFill>
                <a:srgbClr val="454F5B"/>
              </a:solidFill>
              <a:ln w="254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8" name="사각형: 둥근 모서리 1"/>
              <p:cNvSpPr/>
              <p:nvPr/>
            </p:nvSpPr>
            <p:spPr>
              <a:xfrm>
                <a:off x="0" y="4793374"/>
                <a:ext cx="761899" cy="407221"/>
              </a:xfrm>
              <a:prstGeom prst="roundRect">
                <a:avLst>
                  <a:gd name="adj" fmla="val 50000"/>
                </a:avLst>
              </a:prstGeom>
              <a:noFill/>
              <a:ln w="254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9" name="직선 연결선 3"/>
              <p:cNvSpPr/>
              <p:nvPr/>
            </p:nvSpPr>
            <p:spPr>
              <a:xfrm flipV="1">
                <a:off x="714040" y="3841520"/>
                <a:ext cx="520000" cy="1006660"/>
              </a:xfrm>
              <a:prstGeom prst="line">
                <a:avLst/>
              </a:prstGeom>
              <a:noFill/>
              <a:ln w="508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1800" b="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20" name="직선 연결선 14"/>
              <p:cNvSpPr/>
              <p:nvPr/>
            </p:nvSpPr>
            <p:spPr>
              <a:xfrm>
                <a:off x="1207768" y="3841520"/>
                <a:ext cx="513073" cy="1"/>
              </a:xfrm>
              <a:prstGeom prst="line">
                <a:avLst/>
              </a:prstGeom>
              <a:noFill/>
              <a:ln w="50800" cap="flat">
                <a:solidFill>
                  <a:srgbClr val="454F5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algn="l" defTabSz="1300480">
                  <a:defRPr sz="1800" b="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426" name="그룹 46"/>
            <p:cNvGrpSpPr/>
            <p:nvPr/>
          </p:nvGrpSpPr>
          <p:grpSpPr>
            <a:xfrm>
              <a:off x="1806998" y="61569"/>
              <a:ext cx="4402670" cy="5459719"/>
              <a:chOff x="0" y="0"/>
              <a:chExt cx="4402668" cy="5459717"/>
            </a:xfrm>
          </p:grpSpPr>
          <p:pic>
            <p:nvPicPr>
              <p:cNvPr id="422" name="그림 41" descr="그림 4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20" y="0"/>
                <a:ext cx="4009815" cy="528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그림 42" descr="그림 42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r="61" b="2500"/>
              <a:stretch>
                <a:fillRect/>
              </a:stretch>
            </p:blipFill>
            <p:spPr>
              <a:xfrm>
                <a:off x="2722" y="528320"/>
                <a:ext cx="4399947" cy="5283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4" name="그림 44" descr="그림 44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r="22435"/>
              <a:stretch>
                <a:fillRect/>
              </a:stretch>
            </p:blipFill>
            <p:spPr>
              <a:xfrm>
                <a:off x="-1" y="1057051"/>
                <a:ext cx="4402668" cy="44026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5" name="직사각형 45"/>
              <p:cNvSpPr/>
              <p:nvPr/>
            </p:nvSpPr>
            <p:spPr>
              <a:xfrm>
                <a:off x="3661522" y="13135"/>
                <a:ext cx="703721" cy="1056641"/>
              </a:xfrm>
              <a:prstGeom prst="rect">
                <a:avLst/>
              </a:prstGeom>
              <a:solidFill>
                <a:srgbClr val="2B2B2B"/>
              </a:solidFill>
              <a:ln w="25400" cap="flat">
                <a:solidFill>
                  <a:srgbClr val="2B2B2B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800" b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82810 0.000000" pathEditMode="relative">
                                      <p:cBhvr>
                                        <p:cTn id="14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1" animBg="1" advAuto="0"/>
      <p:bldP spid="416" grpId="2" animBg="1" advAuto="0"/>
      <p:bldP spid="427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86;p14"/>
          <p:cNvSpPr txBox="1">
            <a:spLocks noGrp="1"/>
          </p:cNvSpPr>
          <p:nvPr>
            <p:ph type="title"/>
          </p:nvPr>
        </p:nvSpPr>
        <p:spPr>
          <a:xfrm>
            <a:off x="975359" y="5495075"/>
            <a:ext cx="6407682" cy="2717014"/>
          </a:xfrm>
          <a:prstGeom prst="rect">
            <a:avLst/>
          </a:prstGeom>
        </p:spPr>
        <p:txBody>
          <a:bodyPr/>
          <a:lstStyle/>
          <a:p>
            <a:pPr defTabSz="1014374">
              <a:defRPr sz="10607">
                <a:solidFill>
                  <a:srgbClr val="C7F464"/>
                </a:solidFill>
              </a:defRPr>
            </a:pPr>
            <a:r>
              <a:t>4.</a:t>
            </a:r>
          </a:p>
          <a:p>
            <a:pPr defTabSz="1014374">
              <a:defRPr sz="4368"/>
            </a:pPr>
            <a:r>
              <a:t>Graph/Theme/Q&amp;A part</a:t>
            </a:r>
          </a:p>
        </p:txBody>
      </p:sp>
      <p:sp>
        <p:nvSpPr>
          <p:cNvPr id="430" name="Google Shape;87;p1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t>1. Graph</a:t>
            </a:r>
          </a:p>
          <a:p>
            <a:pPr marL="0" indent="0"/>
            <a:endParaRPr/>
          </a:p>
          <a:p>
            <a:pPr marL="0" indent="0"/>
            <a:r>
              <a:t>2. Theme</a:t>
            </a:r>
          </a:p>
          <a:p>
            <a:pPr marL="0" indent="0"/>
            <a:endParaRPr/>
          </a:p>
          <a:p>
            <a:pPr marL="0" indent="0"/>
            <a:r>
              <a:t>3. Q&amp;A </a:t>
            </a:r>
          </a:p>
        </p:txBody>
      </p:sp>
      <p:sp>
        <p:nvSpPr>
          <p:cNvPr id="431" name="Google Shape;88;p14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94;p15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34" name="Google Shape;93;p15"/>
          <p:cNvSpPr txBox="1"/>
          <p:nvPr/>
        </p:nvSpPr>
        <p:spPr>
          <a:xfrm>
            <a:off x="4714062" y="2105502"/>
            <a:ext cx="2063003" cy="102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Graph</a:t>
            </a:r>
          </a:p>
        </p:txBody>
      </p:sp>
      <p:sp>
        <p:nvSpPr>
          <p:cNvPr id="435" name="Google Shape;93;p15"/>
          <p:cNvSpPr txBox="1">
            <a:spLocks noGrp="1"/>
          </p:cNvSpPr>
          <p:nvPr>
            <p:ph type="body" sz="quarter" idx="1"/>
          </p:nvPr>
        </p:nvSpPr>
        <p:spPr>
          <a:xfrm>
            <a:off x="5936813" y="3412516"/>
            <a:ext cx="5479255" cy="76867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800"/>
            </a:lvl1pPr>
          </a:lstStyle>
          <a:p>
            <a:r>
              <a:t># Circle Progress Bar</a:t>
            </a:r>
          </a:p>
        </p:txBody>
      </p:sp>
      <p:sp>
        <p:nvSpPr>
          <p:cNvPr id="436" name="Google Shape;138;p20"/>
          <p:cNvSpPr txBox="1"/>
          <p:nvPr/>
        </p:nvSpPr>
        <p:spPr>
          <a:xfrm>
            <a:off x="5936813" y="4492461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235455">
              <a:spcBef>
                <a:spcPts val="800"/>
              </a:spcBef>
              <a:buClr>
                <a:srgbClr val="C7F464"/>
              </a:buClr>
              <a:buFont typeface="Helvetica"/>
              <a:defRPr sz="266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SQL을 활용한 Graph 수치 불러오기</a:t>
            </a:r>
          </a:p>
        </p:txBody>
      </p:sp>
      <p:sp>
        <p:nvSpPr>
          <p:cNvPr id="437" name="Google Shape;138;p20"/>
          <p:cNvSpPr txBox="1"/>
          <p:nvPr/>
        </p:nvSpPr>
        <p:spPr>
          <a:xfrm>
            <a:off x="5936813" y="5572407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Thread를 활용한 Animation 효과</a:t>
            </a:r>
          </a:p>
        </p:txBody>
      </p:sp>
      <p:sp>
        <p:nvSpPr>
          <p:cNvPr id="438" name="Google Shape;138;p20"/>
          <p:cNvSpPr txBox="1"/>
          <p:nvPr/>
        </p:nvSpPr>
        <p:spPr>
          <a:xfrm>
            <a:off x="5936813" y="6652352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Swipe Gesture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Progress Bar를 활용한 Graph 구현</a:t>
            </a:r>
          </a:p>
        </p:txBody>
      </p:sp>
      <p:sp>
        <p:nvSpPr>
          <p:cNvPr id="443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444" name="스크린샷 2018-12-05 오후 11.05.20.png" descr="스크린샷 2018-12-05 오후 11.0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715" y="3778506"/>
            <a:ext cx="6565901" cy="5194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7" name="그룹"/>
          <p:cNvGrpSpPr/>
          <p:nvPr/>
        </p:nvGrpSpPr>
        <p:grpSpPr>
          <a:xfrm>
            <a:off x="9397124" y="2961736"/>
            <a:ext cx="2612300" cy="5222434"/>
            <a:chOff x="0" y="0"/>
            <a:chExt cx="2612299" cy="5222433"/>
          </a:xfrm>
        </p:grpSpPr>
        <p:pic>
          <p:nvPicPr>
            <p:cNvPr id="445" name="Screenshot_1544018263.png" descr="Screenshot_154401826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5098" y="460691"/>
              <a:ext cx="2342103" cy="41637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612300" cy="5222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8" name="스크린샷 2018-12-05 오후 11.24.56.png" descr="스크린샷 2018-12-05 오후 11.24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2697" y="2556590"/>
            <a:ext cx="2273301" cy="100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Progress Bar를 활용한 Graph 구현</a:t>
            </a:r>
          </a:p>
        </p:txBody>
      </p:sp>
      <p:sp>
        <p:nvSpPr>
          <p:cNvPr id="451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52" name="스크린샷 2018-12-05 오후 11.05.44.png" descr="스크린샷 2018-12-05 오후 11.05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469" y="4598766"/>
            <a:ext cx="8216901" cy="1943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5" name="그룹"/>
          <p:cNvGrpSpPr/>
          <p:nvPr/>
        </p:nvGrpSpPr>
        <p:grpSpPr>
          <a:xfrm>
            <a:off x="9398000" y="2959100"/>
            <a:ext cx="2612300" cy="5222434"/>
            <a:chOff x="0" y="0"/>
            <a:chExt cx="2612299" cy="5222433"/>
          </a:xfrm>
        </p:grpSpPr>
        <p:pic>
          <p:nvPicPr>
            <p:cNvPr id="453" name="Screenshot_1544018267.png" descr="Screenshot_154401826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5098" y="460690"/>
              <a:ext cx="2342103" cy="4163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612300" cy="5222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KakaoTalk_Photo_2018-12-06-11-29-08.jpeg" descr="KakaoTalk_Photo_2018-12-06-11-29-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6844" y="3150300"/>
            <a:ext cx="2354611" cy="484003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Swipe Gesture 구현</a:t>
            </a:r>
          </a:p>
        </p:txBody>
      </p:sp>
      <p:pic>
        <p:nvPicPr>
          <p:cNvPr id="459" name="스크린샷 2018-12-05 오후 11.19.30.png" descr="스크린샷 2018-12-05 오후 11.19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894" y="3505741"/>
            <a:ext cx="7010401" cy="581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스크린샷 2018-12-05 오후 11.13.48.png" descr="스크린샷 2018-12-05 오후 11.13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9888" y="2546167"/>
            <a:ext cx="4572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스크린샷 2018-12-05 오후 11.14.07.png" descr="스크린샷 2018-12-05 오후 11.14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08377" y="2929249"/>
            <a:ext cx="40767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icture 5" descr="Pictur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98000" y="2959100"/>
            <a:ext cx="2612300" cy="522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스크린샷 2018-12-05 오후 11.23.53.png" descr="스크린샷 2018-12-05 오후 11.23.5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2981" y="2420208"/>
            <a:ext cx="1689101" cy="1003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7" name="그룹"/>
          <p:cNvGrpSpPr/>
          <p:nvPr/>
        </p:nvGrpSpPr>
        <p:grpSpPr>
          <a:xfrm>
            <a:off x="10056117" y="6785948"/>
            <a:ext cx="1296064" cy="646014"/>
            <a:chOff x="0" y="0"/>
            <a:chExt cx="1296062" cy="646012"/>
          </a:xfrm>
        </p:grpSpPr>
        <p:sp>
          <p:nvSpPr>
            <p:cNvPr id="464" name="갈매기형 수장 2"/>
            <p:cNvSpPr/>
            <p:nvPr/>
          </p:nvSpPr>
          <p:spPr>
            <a:xfrm flipH="1">
              <a:off x="0" y="0"/>
              <a:ext cx="563243" cy="646013"/>
            </a:xfrm>
            <a:prstGeom prst="chevron">
              <a:avLst>
                <a:gd name="adj" fmla="val 50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5" name="갈매기형 수장 4"/>
            <p:cNvSpPr/>
            <p:nvPr/>
          </p:nvSpPr>
          <p:spPr>
            <a:xfrm flipH="1">
              <a:off x="365988" y="0"/>
              <a:ext cx="563244" cy="646013"/>
            </a:xfrm>
            <a:prstGeom prst="chevron">
              <a:avLst>
                <a:gd name="adj" fmla="val 50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6" name="갈매기형 수장 5"/>
            <p:cNvSpPr/>
            <p:nvPr/>
          </p:nvSpPr>
          <p:spPr>
            <a:xfrm flipH="1">
              <a:off x="732820" y="0"/>
              <a:ext cx="563243" cy="646013"/>
            </a:xfrm>
            <a:prstGeom prst="chevron">
              <a:avLst>
                <a:gd name="adj" fmla="val 50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94;p15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70" name="Google Shape;93;p15"/>
          <p:cNvSpPr txBox="1"/>
          <p:nvPr/>
        </p:nvSpPr>
        <p:spPr>
          <a:xfrm>
            <a:off x="4714062" y="2105502"/>
            <a:ext cx="2063003" cy="102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Q&amp;A</a:t>
            </a:r>
          </a:p>
        </p:txBody>
      </p:sp>
      <p:sp>
        <p:nvSpPr>
          <p:cNvPr id="471" name="Google Shape;93;p15"/>
          <p:cNvSpPr txBox="1">
            <a:spLocks noGrp="1"/>
          </p:cNvSpPr>
          <p:nvPr>
            <p:ph type="body" sz="quarter" idx="1"/>
          </p:nvPr>
        </p:nvSpPr>
        <p:spPr>
          <a:xfrm>
            <a:off x="5936813" y="3412516"/>
            <a:ext cx="5479255" cy="76867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800"/>
            </a:lvl1pPr>
          </a:lstStyle>
          <a:p>
            <a:r>
              <a:t># Expandable Recycler View</a:t>
            </a:r>
          </a:p>
        </p:txBody>
      </p:sp>
      <p:sp>
        <p:nvSpPr>
          <p:cNvPr id="472" name="Google Shape;138;p20"/>
          <p:cNvSpPr txBox="1"/>
          <p:nvPr/>
        </p:nvSpPr>
        <p:spPr>
          <a:xfrm>
            <a:off x="5936813" y="4492461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화살표 Animation 효과</a:t>
            </a:r>
          </a:p>
        </p:txBody>
      </p:sp>
      <p:sp>
        <p:nvSpPr>
          <p:cNvPr id="473" name="Google Shape;138;p20"/>
          <p:cNvSpPr txBox="1"/>
          <p:nvPr/>
        </p:nvSpPr>
        <p:spPr>
          <a:xfrm>
            <a:off x="5936813" y="5572407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Thread를 활용한 Animation 효과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127;p19"/>
          <p:cNvSpPr txBox="1">
            <a:spLocks noGrp="1"/>
          </p:cNvSpPr>
          <p:nvPr>
            <p:ph type="title"/>
          </p:nvPr>
        </p:nvSpPr>
        <p:spPr>
          <a:xfrm>
            <a:off x="982863" y="1101171"/>
            <a:ext cx="11038721" cy="935681"/>
          </a:xfrm>
          <a:prstGeom prst="rect">
            <a:avLst/>
          </a:prstGeom>
        </p:spPr>
        <p:txBody>
          <a:bodyPr/>
          <a:lstStyle>
            <a:lvl1pPr defTabSz="975360"/>
          </a:lstStyle>
          <a:p>
            <a:r>
              <a:t>구성원 소개 및 역할</a:t>
            </a:r>
          </a:p>
        </p:txBody>
      </p:sp>
      <p:sp>
        <p:nvSpPr>
          <p:cNvPr id="223" name="Google Shape;68;p12"/>
          <p:cNvSpPr txBox="1"/>
          <p:nvPr/>
        </p:nvSpPr>
        <p:spPr>
          <a:xfrm>
            <a:off x="2535474" y="3761392"/>
            <a:ext cx="2852228" cy="1066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>
                <a:solidFill>
                  <a:srgbClr val="4ECDC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전 지 환</a:t>
            </a:r>
          </a:p>
        </p:txBody>
      </p:sp>
      <p:grpSp>
        <p:nvGrpSpPr>
          <p:cNvPr id="229" name="그룹 23"/>
          <p:cNvGrpSpPr/>
          <p:nvPr/>
        </p:nvGrpSpPr>
        <p:grpSpPr>
          <a:xfrm>
            <a:off x="982863" y="5323955"/>
            <a:ext cx="5174514" cy="2611201"/>
            <a:chOff x="0" y="0"/>
            <a:chExt cx="5174512" cy="2611199"/>
          </a:xfrm>
        </p:grpSpPr>
        <p:sp>
          <p:nvSpPr>
            <p:cNvPr id="224" name="Google Shape;600;p37"/>
            <p:cNvSpPr/>
            <p:nvPr/>
          </p:nvSpPr>
          <p:spPr>
            <a:xfrm>
              <a:off x="20117" y="0"/>
              <a:ext cx="289341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5" name="직사각형 8"/>
            <p:cNvSpPr txBox="1"/>
            <p:nvPr/>
          </p:nvSpPr>
          <p:spPr>
            <a:xfrm>
              <a:off x="336430" y="13253"/>
              <a:ext cx="4838083" cy="2597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각 구성원의 Java 및 XML 파일 통합 및 수정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각 Activity별 세부 디자인 및 레이아웃 조정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Toolbar OptionMenu / Dialog Box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메인 화면 / 강의 목록 / 퀴즈 목록 화면 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디자인 및 구현</a:t>
              </a:r>
            </a:p>
          </p:txBody>
        </p:sp>
        <p:sp>
          <p:nvSpPr>
            <p:cNvPr id="226" name="Google Shape;600;p37"/>
            <p:cNvSpPr/>
            <p:nvPr/>
          </p:nvSpPr>
          <p:spPr>
            <a:xfrm>
              <a:off x="5986" y="638557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7" name="Google Shape;600;p37"/>
            <p:cNvSpPr/>
            <p:nvPr/>
          </p:nvSpPr>
          <p:spPr>
            <a:xfrm>
              <a:off x="5986" y="1276457"/>
              <a:ext cx="289340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8" name="Google Shape;600;p37"/>
            <p:cNvSpPr/>
            <p:nvPr/>
          </p:nvSpPr>
          <p:spPr>
            <a:xfrm>
              <a:off x="0" y="1914356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30" name="Google Shape;68;p12"/>
          <p:cNvSpPr txBox="1"/>
          <p:nvPr/>
        </p:nvSpPr>
        <p:spPr>
          <a:xfrm>
            <a:off x="8440712" y="3761392"/>
            <a:ext cx="2852228" cy="1066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>
                <a:solidFill>
                  <a:srgbClr val="4ECDC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박 영 미</a:t>
            </a:r>
          </a:p>
        </p:txBody>
      </p:sp>
      <p:grpSp>
        <p:nvGrpSpPr>
          <p:cNvPr id="236" name="그룹 19"/>
          <p:cNvGrpSpPr/>
          <p:nvPr/>
        </p:nvGrpSpPr>
        <p:grpSpPr>
          <a:xfrm>
            <a:off x="6861559" y="5323955"/>
            <a:ext cx="5931349" cy="2296043"/>
            <a:chOff x="0" y="0"/>
            <a:chExt cx="5931348" cy="2296041"/>
          </a:xfrm>
        </p:grpSpPr>
        <p:sp>
          <p:nvSpPr>
            <p:cNvPr id="231" name="Google Shape;600;p37"/>
            <p:cNvSpPr/>
            <p:nvPr/>
          </p:nvSpPr>
          <p:spPr>
            <a:xfrm>
              <a:off x="0" y="0"/>
              <a:ext cx="289340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2" name="직사각형 28"/>
            <p:cNvSpPr txBox="1"/>
            <p:nvPr/>
          </p:nvSpPr>
          <p:spPr>
            <a:xfrm>
              <a:off x="316311" y="13252"/>
              <a:ext cx="5615038" cy="2282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YouTube API를 이용한 강의 화면 Part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Navigation Drawer를 이용한 Tap 기능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파일 입·출력을 활용한 강의내용 Part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강의 화면 내 Text Typing Effect 구현</a:t>
              </a:r>
            </a:p>
          </p:txBody>
        </p:sp>
        <p:sp>
          <p:nvSpPr>
            <p:cNvPr id="233" name="Google Shape;600;p37"/>
            <p:cNvSpPr/>
            <p:nvPr/>
          </p:nvSpPr>
          <p:spPr>
            <a:xfrm>
              <a:off x="0" y="629593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4" name="Google Shape;600;p37"/>
            <p:cNvSpPr/>
            <p:nvPr/>
          </p:nvSpPr>
          <p:spPr>
            <a:xfrm>
              <a:off x="0" y="1276457"/>
              <a:ext cx="289340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5" name="Google Shape;600;p37"/>
            <p:cNvSpPr/>
            <p:nvPr/>
          </p:nvSpPr>
          <p:spPr>
            <a:xfrm>
              <a:off x="0" y="1914356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37" name="womanface.png" descr="woman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6305" y="3157378"/>
            <a:ext cx="17272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manface.png" descr="man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05" y="3201828"/>
            <a:ext cx="1612901" cy="151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805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Expandable Recycler View 활용한 Q&amp;A</a:t>
            </a:r>
          </a:p>
        </p:txBody>
      </p:sp>
      <p:grpSp>
        <p:nvGrpSpPr>
          <p:cNvPr id="480" name="그룹"/>
          <p:cNvGrpSpPr/>
          <p:nvPr/>
        </p:nvGrpSpPr>
        <p:grpSpPr>
          <a:xfrm>
            <a:off x="9398000" y="2959100"/>
            <a:ext cx="2612300" cy="5222434"/>
            <a:chOff x="0" y="0"/>
            <a:chExt cx="2612299" cy="5222433"/>
          </a:xfrm>
        </p:grpSpPr>
        <p:pic>
          <p:nvPicPr>
            <p:cNvPr id="478" name="Screenshot_1544018136.png" descr="Screenshot_154401813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754" y="239614"/>
              <a:ext cx="2466790" cy="4385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612300" cy="5222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1" name="스크린샷 2018-12-05 오후 11.26.12.png" descr="스크린샷 2018-12-05 오후 11.26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2819" y="2419661"/>
            <a:ext cx="2413001" cy="151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스크린샷 2018-12-05 오후 11.27.43.png" descr="스크린샷 2018-12-05 오후 11.27.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2819" y="4012647"/>
            <a:ext cx="7188201" cy="52832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Expandable Recycler View 활용한 Q&amp;A</a:t>
            </a:r>
          </a:p>
        </p:txBody>
      </p:sp>
      <p:grpSp>
        <p:nvGrpSpPr>
          <p:cNvPr id="488" name="그룹"/>
          <p:cNvGrpSpPr/>
          <p:nvPr/>
        </p:nvGrpSpPr>
        <p:grpSpPr>
          <a:xfrm>
            <a:off x="9398000" y="2959100"/>
            <a:ext cx="2612300" cy="5222434"/>
            <a:chOff x="0" y="0"/>
            <a:chExt cx="2612299" cy="5222433"/>
          </a:xfrm>
        </p:grpSpPr>
        <p:pic>
          <p:nvPicPr>
            <p:cNvPr id="486" name="Screenshot_1544018136.png" descr="Screenshot_154401813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754" y="239614"/>
              <a:ext cx="2466790" cy="4385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612300" cy="5222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9" name="스크린샷 2018-12-05 오후 11.30.00.png" descr="스크린샷 2018-12-05 오후 11.30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444" y="4103466"/>
            <a:ext cx="5727701" cy="29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94;p15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93" name="Google Shape;93;p15"/>
          <p:cNvSpPr txBox="1"/>
          <p:nvPr/>
        </p:nvSpPr>
        <p:spPr>
          <a:xfrm>
            <a:off x="4714062" y="2105502"/>
            <a:ext cx="2238934" cy="102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Theme</a:t>
            </a:r>
          </a:p>
        </p:txBody>
      </p:sp>
      <p:sp>
        <p:nvSpPr>
          <p:cNvPr id="494" name="Google Shape;93;p15"/>
          <p:cNvSpPr txBox="1">
            <a:spLocks noGrp="1"/>
          </p:cNvSpPr>
          <p:nvPr>
            <p:ph type="body" sz="quarter" idx="1"/>
          </p:nvPr>
        </p:nvSpPr>
        <p:spPr>
          <a:xfrm>
            <a:off x="5936813" y="3412516"/>
            <a:ext cx="5479255" cy="76867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sz="2800"/>
            </a:lvl1pPr>
          </a:lstStyle>
          <a:p>
            <a:r>
              <a:t># Switch</a:t>
            </a:r>
          </a:p>
        </p:txBody>
      </p:sp>
      <p:sp>
        <p:nvSpPr>
          <p:cNvPr id="495" name="Google Shape;138;p20"/>
          <p:cNvSpPr txBox="1"/>
          <p:nvPr/>
        </p:nvSpPr>
        <p:spPr>
          <a:xfrm>
            <a:off x="5936813" y="4492461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NightMode/RestartApp</a:t>
            </a:r>
          </a:p>
        </p:txBody>
      </p:sp>
      <p:sp>
        <p:nvSpPr>
          <p:cNvPr id="496" name="Google Shape;138;p20"/>
          <p:cNvSpPr txBox="1"/>
          <p:nvPr/>
        </p:nvSpPr>
        <p:spPr>
          <a:xfrm>
            <a:off x="5936813" y="5572407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Values</a:t>
            </a:r>
          </a:p>
        </p:txBody>
      </p:sp>
      <p:sp>
        <p:nvSpPr>
          <p:cNvPr id="497" name="Google Shape;138;p20"/>
          <p:cNvSpPr txBox="1"/>
          <p:nvPr/>
        </p:nvSpPr>
        <p:spPr>
          <a:xfrm>
            <a:off x="5936813" y="6652352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# WindowAnimation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Changing Theme</a:t>
            </a:r>
          </a:p>
        </p:txBody>
      </p:sp>
      <p:sp>
        <p:nvSpPr>
          <p:cNvPr id="502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505" name="그룹"/>
          <p:cNvGrpSpPr/>
          <p:nvPr/>
        </p:nvGrpSpPr>
        <p:grpSpPr>
          <a:xfrm>
            <a:off x="9445407" y="2959100"/>
            <a:ext cx="2612301" cy="5222434"/>
            <a:chOff x="0" y="0"/>
            <a:chExt cx="2612299" cy="5222433"/>
          </a:xfrm>
        </p:grpSpPr>
        <p:pic>
          <p:nvPicPr>
            <p:cNvPr id="503" name="Screenshot_1543660434.png" descr="Screenshot_154366043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4658" y="440027"/>
              <a:ext cx="2382983" cy="4236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612300" cy="5222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06" name="스크린샷 2018-12-06 오전 12.11.02.png" descr="스크린샷 2018-12-06 오전 12.11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3023" y="3741516"/>
            <a:ext cx="73152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Changing Theme</a:t>
            </a:r>
          </a:p>
        </p:txBody>
      </p:sp>
      <p:pic>
        <p:nvPicPr>
          <p:cNvPr id="509" name="Screenshot_1544022510.png" descr="Screenshot_15440225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3157" y="3422605"/>
            <a:ext cx="2349501" cy="417689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1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5407" y="2959100"/>
            <a:ext cx="2612301" cy="522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스크린샷 2018-12-06 오전 12.17.03.png" descr="스크린샷 2018-12-06 오전 12.17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5048" y="4234700"/>
            <a:ext cx="7708901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137;p20"/>
          <p:cNvSpPr txBox="1">
            <a:spLocks noGrp="1"/>
          </p:cNvSpPr>
          <p:nvPr>
            <p:ph type="title"/>
          </p:nvPr>
        </p:nvSpPr>
        <p:spPr>
          <a:xfrm>
            <a:off x="983039" y="-1"/>
            <a:ext cx="11038722" cy="1837655"/>
          </a:xfrm>
          <a:prstGeom prst="rect">
            <a:avLst/>
          </a:prstGeom>
        </p:spPr>
        <p:txBody>
          <a:bodyPr/>
          <a:lstStyle/>
          <a:p>
            <a:r>
              <a:t>Changing Theme</a:t>
            </a:r>
          </a:p>
        </p:txBody>
      </p:sp>
      <p:sp>
        <p:nvSpPr>
          <p:cNvPr id="515" name="Google Shape;144;p20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516" name="스크린샷 2018-12-06 오전 12.20.16.png" descr="스크린샷 2018-12-06 오전 12.2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08" y="5803500"/>
            <a:ext cx="7531100" cy="336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스크린샷 2018-12-06 오전 12.20.59.png" descr="스크린샷 2018-12-06 오전 12.20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7475" y="2475858"/>
            <a:ext cx="4699001" cy="282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스크린샷 2018-12-06 오전 12.19.12.png" descr="스크린샷 2018-12-06 오전 12.19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4244" y="2880776"/>
            <a:ext cx="46990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Color"/>
          <p:cNvSpPr txBox="1"/>
          <p:nvPr/>
        </p:nvSpPr>
        <p:spPr>
          <a:xfrm>
            <a:off x="386743" y="2465341"/>
            <a:ext cx="9098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Color</a:t>
            </a:r>
          </a:p>
        </p:txBody>
      </p:sp>
      <p:sp>
        <p:nvSpPr>
          <p:cNvPr id="520" name="Style"/>
          <p:cNvSpPr txBox="1"/>
          <p:nvPr/>
        </p:nvSpPr>
        <p:spPr>
          <a:xfrm>
            <a:off x="426062" y="5755532"/>
            <a:ext cx="83119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Style</a:t>
            </a:r>
          </a:p>
        </p:txBody>
      </p:sp>
      <p:sp>
        <p:nvSpPr>
          <p:cNvPr id="521" name="Attrs"/>
          <p:cNvSpPr txBox="1"/>
          <p:nvPr/>
        </p:nvSpPr>
        <p:spPr>
          <a:xfrm>
            <a:off x="6946460" y="2388797"/>
            <a:ext cx="8199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Attrs</a:t>
            </a:r>
          </a:p>
        </p:txBody>
      </p:sp>
      <p:pic>
        <p:nvPicPr>
          <p:cNvPr id="522" name="스크린샷 2018-12-06 오전 12.20.25.png" descr="스크린샷 2018-12-06 오전 12.20.2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3624" y="7399508"/>
            <a:ext cx="5846640" cy="716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스크린샷 2018-12-06 오전 12.26.08.png" descr="스크린샷 2018-12-06 오전 12.26.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0265" y="1203515"/>
            <a:ext cx="1892301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적용방법      color = ?attr/styleName"/>
          <p:cNvSpPr txBox="1"/>
          <p:nvPr/>
        </p:nvSpPr>
        <p:spPr>
          <a:xfrm>
            <a:off x="7238516" y="5803500"/>
            <a:ext cx="3960267" cy="854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/>
            <a:r>
              <a:t>적용방법</a:t>
            </a:r>
            <a:br/>
            <a:r>
              <a:t>     color = ?attr/styleName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86;p14"/>
          <p:cNvSpPr txBox="1">
            <a:spLocks noGrp="1"/>
          </p:cNvSpPr>
          <p:nvPr>
            <p:ph type="title"/>
          </p:nvPr>
        </p:nvSpPr>
        <p:spPr>
          <a:xfrm>
            <a:off x="975359" y="5495075"/>
            <a:ext cx="6407682" cy="2717014"/>
          </a:xfrm>
          <a:prstGeom prst="rect">
            <a:avLst/>
          </a:prstGeom>
        </p:spPr>
        <p:txBody>
          <a:bodyPr/>
          <a:lstStyle/>
          <a:p>
            <a:pPr defTabSz="1092403">
              <a:defRPr sz="11424">
                <a:solidFill>
                  <a:srgbClr val="C7F464"/>
                </a:solidFill>
              </a:defRPr>
            </a:pPr>
            <a:r>
              <a:t>5.</a:t>
            </a:r>
          </a:p>
          <a:p>
            <a:pPr defTabSz="1092403">
              <a:defRPr sz="4703"/>
            </a:pPr>
            <a:r>
              <a:t>Conclusion</a:t>
            </a:r>
          </a:p>
        </p:txBody>
      </p:sp>
      <p:sp>
        <p:nvSpPr>
          <p:cNvPr id="527" name="Google Shape;87;p1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t>1. Conclusion</a:t>
            </a:r>
          </a:p>
          <a:p>
            <a:pPr marL="0" indent="0"/>
            <a:endParaRPr/>
          </a:p>
          <a:p>
            <a:pPr marL="0" indent="0"/>
            <a:r>
              <a:t>2. Q&amp;A </a:t>
            </a:r>
          </a:p>
        </p:txBody>
      </p:sp>
      <p:sp>
        <p:nvSpPr>
          <p:cNvPr id="528" name="Google Shape;88;p14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94;p15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31" name="Google Shape;93;p15"/>
          <p:cNvSpPr txBox="1"/>
          <p:nvPr/>
        </p:nvSpPr>
        <p:spPr>
          <a:xfrm>
            <a:off x="4714062" y="2105502"/>
            <a:ext cx="3749507" cy="102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Conclusion</a:t>
            </a:r>
          </a:p>
        </p:txBody>
      </p:sp>
      <p:sp>
        <p:nvSpPr>
          <p:cNvPr id="532" name="Google Shape;93;p15"/>
          <p:cNvSpPr txBox="1">
            <a:spLocks noGrp="1"/>
          </p:cNvSpPr>
          <p:nvPr>
            <p:ph type="body" sz="quarter" idx="1"/>
          </p:nvPr>
        </p:nvSpPr>
        <p:spPr>
          <a:xfrm>
            <a:off x="5936813" y="3412516"/>
            <a:ext cx="5479255" cy="76867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None/>
              <a:defRPr sz="2800"/>
            </a:lvl1pPr>
          </a:lstStyle>
          <a:p>
            <a:r>
              <a:rPr sz="2500" dirty="0"/>
              <a:t># </a:t>
            </a:r>
            <a:r>
              <a:rPr sz="2500" dirty="0" err="1"/>
              <a:t>컴퓨터</a:t>
            </a:r>
            <a:r>
              <a:rPr sz="2500" dirty="0"/>
              <a:t> </a:t>
            </a:r>
            <a:r>
              <a:rPr sz="2500" dirty="0" err="1"/>
              <a:t>데이터</a:t>
            </a:r>
            <a:endParaRPr sz="2500" dirty="0"/>
          </a:p>
        </p:txBody>
      </p:sp>
      <p:sp>
        <p:nvSpPr>
          <p:cNvPr id="533" name="Google Shape;138;p20"/>
          <p:cNvSpPr txBox="1"/>
          <p:nvPr/>
        </p:nvSpPr>
        <p:spPr>
          <a:xfrm>
            <a:off x="5936813" y="4492461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500" dirty="0"/>
              <a:t># </a:t>
            </a:r>
            <a:r>
              <a:rPr sz="2500" dirty="0" err="1"/>
              <a:t>디자인</a:t>
            </a:r>
            <a:r>
              <a:rPr sz="2500" dirty="0"/>
              <a:t> </a:t>
            </a:r>
            <a:r>
              <a:rPr sz="2500" dirty="0" err="1"/>
              <a:t>부분이</a:t>
            </a:r>
            <a:r>
              <a:rPr sz="2500" dirty="0"/>
              <a:t> </a:t>
            </a:r>
            <a:r>
              <a:rPr sz="2500" dirty="0" err="1"/>
              <a:t>힘듬</a:t>
            </a:r>
            <a:endParaRPr sz="2500" dirty="0"/>
          </a:p>
        </p:txBody>
      </p:sp>
      <p:sp>
        <p:nvSpPr>
          <p:cNvPr id="534" name="Google Shape;138;p20"/>
          <p:cNvSpPr txBox="1"/>
          <p:nvPr/>
        </p:nvSpPr>
        <p:spPr>
          <a:xfrm>
            <a:off x="5936813" y="5572407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500" dirty="0"/>
              <a:t># </a:t>
            </a:r>
            <a:r>
              <a:rPr sz="2500" dirty="0" err="1"/>
              <a:t>다른</a:t>
            </a:r>
            <a:r>
              <a:rPr sz="2500" dirty="0"/>
              <a:t> </a:t>
            </a:r>
            <a:r>
              <a:rPr sz="2500" dirty="0" err="1"/>
              <a:t>일과의</a:t>
            </a:r>
            <a:r>
              <a:rPr sz="2500" dirty="0"/>
              <a:t> </a:t>
            </a:r>
            <a:r>
              <a:rPr sz="2500" dirty="0" err="1"/>
              <a:t>병행에</a:t>
            </a:r>
            <a:r>
              <a:rPr sz="2500" dirty="0"/>
              <a:t> </a:t>
            </a:r>
            <a:r>
              <a:rPr sz="2500" dirty="0" err="1"/>
              <a:t>부담</a:t>
            </a:r>
            <a:r>
              <a:rPr sz="2500" dirty="0"/>
              <a:t>(</a:t>
            </a:r>
            <a:r>
              <a:rPr sz="2500" dirty="0" err="1"/>
              <a:t>장기적</a:t>
            </a:r>
            <a:r>
              <a:rPr sz="2500" dirty="0"/>
              <a:t>)</a:t>
            </a:r>
          </a:p>
        </p:txBody>
      </p:sp>
      <p:sp>
        <p:nvSpPr>
          <p:cNvPr id="535" name="Google Shape;138;p20"/>
          <p:cNvSpPr txBox="1"/>
          <p:nvPr/>
        </p:nvSpPr>
        <p:spPr>
          <a:xfrm>
            <a:off x="5936813" y="6652352"/>
            <a:ext cx="5479255" cy="76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 anchor="b">
            <a:normAutofit/>
          </a:bodyPr>
          <a:lstStyle>
            <a:lvl1pPr algn="l" defTabSz="1300480">
              <a:spcBef>
                <a:spcPts val="800"/>
              </a:spcBef>
              <a:buClr>
                <a:srgbClr val="C7F464"/>
              </a:buClr>
              <a:buFont typeface="Helvetica"/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500" dirty="0"/>
              <a:t># Dependencies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149;p21" descr="Google Shape;149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2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Google Shape;150;p21"/>
          <p:cNvSpPr txBox="1">
            <a:spLocks noGrp="1"/>
          </p:cNvSpPr>
          <p:nvPr>
            <p:ph type="title"/>
          </p:nvPr>
        </p:nvSpPr>
        <p:spPr>
          <a:xfrm>
            <a:off x="3799893" y="3020231"/>
            <a:ext cx="5405013" cy="3713281"/>
          </a:xfrm>
          <a:prstGeom prst="rect">
            <a:avLst/>
          </a:prstGeom>
        </p:spPr>
        <p:txBody>
          <a:bodyPr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어플리케이션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시연</a:t>
            </a:r>
          </a:p>
        </p:txBody>
      </p:sp>
      <p:grpSp>
        <p:nvGrpSpPr>
          <p:cNvPr id="545" name="Google Shape;151;p21"/>
          <p:cNvGrpSpPr/>
          <p:nvPr/>
        </p:nvGrpSpPr>
        <p:grpSpPr>
          <a:xfrm>
            <a:off x="4645573" y="3020086"/>
            <a:ext cx="3713654" cy="3713430"/>
            <a:chOff x="0" y="0"/>
            <a:chExt cx="3713652" cy="3713428"/>
          </a:xfrm>
        </p:grpSpPr>
        <p:sp>
          <p:nvSpPr>
            <p:cNvPr id="541" name="Google Shape;152;p21"/>
            <p:cNvSpPr/>
            <p:nvPr/>
          </p:nvSpPr>
          <p:spPr>
            <a:xfrm>
              <a:off x="0" y="2867993"/>
              <a:ext cx="845487" cy="84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99" y="0"/>
                  </a:lnTo>
                  <a:lnTo>
                    <a:pt x="10799" y="10800"/>
                  </a:lnTo>
                  <a:lnTo>
                    <a:pt x="21600" y="108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2" name="Google Shape;153;p21"/>
            <p:cNvSpPr/>
            <p:nvPr/>
          </p:nvSpPr>
          <p:spPr>
            <a:xfrm rot="16200000">
              <a:off x="2868190" y="2867966"/>
              <a:ext cx="845437" cy="84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10801"/>
                  </a:lnTo>
                  <a:lnTo>
                    <a:pt x="21600" y="10801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3" name="Google Shape;154;p21"/>
            <p:cNvSpPr/>
            <p:nvPr/>
          </p:nvSpPr>
          <p:spPr>
            <a:xfrm rot="5400000">
              <a:off x="26" y="-24"/>
              <a:ext cx="845436" cy="845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10801"/>
                  </a:lnTo>
                  <a:lnTo>
                    <a:pt x="21600" y="10801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4" name="Google Shape;155;p21"/>
            <p:cNvSpPr/>
            <p:nvPr/>
          </p:nvSpPr>
          <p:spPr>
            <a:xfrm rot="10800000">
              <a:off x="2868165" y="0"/>
              <a:ext cx="845488" cy="845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99" y="0"/>
                  </a:lnTo>
                  <a:lnTo>
                    <a:pt x="10799" y="10800"/>
                  </a:lnTo>
                  <a:lnTo>
                    <a:pt x="21600" y="108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46" name="Google Shape;156;p21"/>
          <p:cNvSpPr txBox="1">
            <a:spLocks noGrp="1"/>
          </p:cNvSpPr>
          <p:nvPr>
            <p:ph type="sldNum" sz="quarter" idx="2"/>
          </p:nvPr>
        </p:nvSpPr>
        <p:spPr>
          <a:xfrm>
            <a:off x="12451235" y="9167896"/>
            <a:ext cx="49877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360;p34"/>
          <p:cNvSpPr/>
          <p:nvPr/>
        </p:nvSpPr>
        <p:spPr>
          <a:xfrm>
            <a:off x="-1" y="-1"/>
            <a:ext cx="13004801" cy="3726081"/>
          </a:xfrm>
          <a:prstGeom prst="rect">
            <a:avLst/>
          </a:prstGeom>
          <a:solidFill>
            <a:srgbClr val="C7F46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1;p34"/>
          <p:cNvSpPr txBox="1">
            <a:spLocks noGrp="1"/>
          </p:cNvSpPr>
          <p:nvPr>
            <p:ph type="title" idx="4294967295"/>
          </p:nvPr>
        </p:nvSpPr>
        <p:spPr>
          <a:xfrm>
            <a:off x="828444" y="2156842"/>
            <a:ext cx="9594454" cy="2199467"/>
          </a:xfrm>
          <a:prstGeom prst="rect">
            <a:avLst/>
          </a:prstGeom>
        </p:spPr>
        <p:txBody>
          <a:bodyPr lIns="130026" tIns="130026" rIns="130026" bIns="130026" anchor="b"/>
          <a:lstStyle>
            <a:lvl1pPr algn="l" defTabSz="975360">
              <a:defRPr sz="1275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Thanks!</a:t>
            </a:r>
          </a:p>
        </p:txBody>
      </p:sp>
      <p:sp>
        <p:nvSpPr>
          <p:cNvPr id="550" name="Google Shape;362;p34"/>
          <p:cNvSpPr txBox="1">
            <a:spLocks noGrp="1"/>
          </p:cNvSpPr>
          <p:nvPr>
            <p:ph type="body" sz="quarter" idx="4294967295"/>
          </p:nvPr>
        </p:nvSpPr>
        <p:spPr>
          <a:xfrm>
            <a:off x="998374" y="4149875"/>
            <a:ext cx="7147095" cy="1187841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0" indent="0" defTabSz="1300480">
              <a:spcBef>
                <a:spcPts val="800"/>
              </a:spcBef>
              <a:buClr>
                <a:srgbClr val="C7F464"/>
              </a:buClr>
              <a:buSzTx/>
              <a:buFont typeface="Helvetica"/>
              <a:buNone/>
              <a:defRPr sz="56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Any questions?</a:t>
            </a:r>
          </a:p>
        </p:txBody>
      </p:sp>
      <p:sp>
        <p:nvSpPr>
          <p:cNvPr id="551" name="Google Shape;363;p34"/>
          <p:cNvSpPr txBox="1"/>
          <p:nvPr/>
        </p:nvSpPr>
        <p:spPr>
          <a:xfrm>
            <a:off x="998364" y="6540302"/>
            <a:ext cx="1720017" cy="269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normAutofit/>
          </a:bodyPr>
          <a:lstStyle>
            <a:lvl1pPr algn="l" defTabSz="1300480"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Made By</a:t>
            </a:r>
          </a:p>
        </p:txBody>
      </p:sp>
      <p:sp>
        <p:nvSpPr>
          <p:cNvPr id="552" name="Google Shape;364;p34"/>
          <p:cNvSpPr/>
          <p:nvPr/>
        </p:nvSpPr>
        <p:spPr>
          <a:xfrm>
            <a:off x="1156654" y="5831486"/>
            <a:ext cx="2181121" cy="195841"/>
          </a:xfrm>
          <a:prstGeom prst="rect">
            <a:avLst/>
          </a:prstGeom>
          <a:solidFill>
            <a:srgbClr val="454F5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1300480">
              <a:defRPr sz="1800" b="0">
                <a:solidFill>
                  <a:srgbClr val="454F5B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5;p34"/>
          <p:cNvSpPr txBox="1">
            <a:spLocks noGrp="1"/>
          </p:cNvSpPr>
          <p:nvPr>
            <p:ph type="sldNum" sz="quarter" idx="2"/>
          </p:nvPr>
        </p:nvSpPr>
        <p:spPr>
          <a:xfrm>
            <a:off x="6253013" y="9059522"/>
            <a:ext cx="498774" cy="5013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54" name="Google Shape;363;p34"/>
          <p:cNvSpPr txBox="1"/>
          <p:nvPr/>
        </p:nvSpPr>
        <p:spPr>
          <a:xfrm>
            <a:off x="2632430" y="6540302"/>
            <a:ext cx="3110800" cy="2692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normAutofit/>
          </a:bodyPr>
          <a:lstStyle/>
          <a:p>
            <a:pPr algn="l" defTabSz="1300480"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1334043 이상엽</a:t>
            </a:r>
          </a:p>
          <a:p>
            <a:pPr algn="l" defTabSz="1300480"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1334634 전지환</a:t>
            </a:r>
          </a:p>
          <a:p>
            <a:pPr algn="l" defTabSz="1300480"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1626800 박영미</a:t>
            </a:r>
          </a:p>
          <a:p>
            <a:pPr algn="l" defTabSz="1300480">
              <a:defRPr sz="2800" b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1627129 김혜민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127;p19"/>
          <p:cNvSpPr txBox="1">
            <a:spLocks noGrp="1"/>
          </p:cNvSpPr>
          <p:nvPr>
            <p:ph type="title"/>
          </p:nvPr>
        </p:nvSpPr>
        <p:spPr>
          <a:xfrm>
            <a:off x="982863" y="1101171"/>
            <a:ext cx="11038721" cy="935681"/>
          </a:xfrm>
          <a:prstGeom prst="rect">
            <a:avLst/>
          </a:prstGeom>
        </p:spPr>
        <p:txBody>
          <a:bodyPr/>
          <a:lstStyle>
            <a:lvl1pPr defTabSz="975360"/>
          </a:lstStyle>
          <a:p>
            <a:r>
              <a:t>구성원 소개 및 역할</a:t>
            </a:r>
          </a:p>
        </p:txBody>
      </p:sp>
      <p:sp>
        <p:nvSpPr>
          <p:cNvPr id="242" name="Google Shape;68;p12"/>
          <p:cNvSpPr txBox="1"/>
          <p:nvPr/>
        </p:nvSpPr>
        <p:spPr>
          <a:xfrm>
            <a:off x="2535474" y="3761392"/>
            <a:ext cx="2852228" cy="1066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>
                <a:solidFill>
                  <a:srgbClr val="4ECDC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이 상 엽</a:t>
            </a:r>
          </a:p>
        </p:txBody>
      </p:sp>
      <p:sp>
        <p:nvSpPr>
          <p:cNvPr id="243" name="Google Shape;68;p12"/>
          <p:cNvSpPr txBox="1"/>
          <p:nvPr/>
        </p:nvSpPr>
        <p:spPr>
          <a:xfrm>
            <a:off x="8440712" y="3761392"/>
            <a:ext cx="2852228" cy="1066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300480">
              <a:spcBef>
                <a:spcPts val="800"/>
              </a:spcBef>
              <a:defRPr sz="5000">
                <a:solidFill>
                  <a:srgbClr val="4ECDC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김 혜 민</a:t>
            </a:r>
          </a:p>
        </p:txBody>
      </p:sp>
      <p:grpSp>
        <p:nvGrpSpPr>
          <p:cNvPr id="249" name="그룹 19"/>
          <p:cNvGrpSpPr/>
          <p:nvPr/>
        </p:nvGrpSpPr>
        <p:grpSpPr>
          <a:xfrm>
            <a:off x="6861559" y="5323955"/>
            <a:ext cx="5931349" cy="2296043"/>
            <a:chOff x="0" y="0"/>
            <a:chExt cx="5931348" cy="2296041"/>
          </a:xfrm>
        </p:grpSpPr>
        <p:sp>
          <p:nvSpPr>
            <p:cNvPr id="244" name="Google Shape;600;p37"/>
            <p:cNvSpPr/>
            <p:nvPr/>
          </p:nvSpPr>
          <p:spPr>
            <a:xfrm>
              <a:off x="0" y="0"/>
              <a:ext cx="289340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5" name="직사각형 28"/>
            <p:cNvSpPr txBox="1"/>
            <p:nvPr/>
          </p:nvSpPr>
          <p:spPr>
            <a:xfrm>
              <a:off x="316311" y="13252"/>
              <a:ext cx="5615038" cy="22827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동적이미지(Animation)를 이용한 로딩 화면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어플리케이션 Color Concept 및 Icon Theme 선정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CardView를 활용한 Pop-Up 화면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퀴즈 화면 디자인 및 구현</a:t>
              </a:r>
            </a:p>
          </p:txBody>
        </p:sp>
        <p:sp>
          <p:nvSpPr>
            <p:cNvPr id="246" name="Google Shape;600;p37"/>
            <p:cNvSpPr/>
            <p:nvPr/>
          </p:nvSpPr>
          <p:spPr>
            <a:xfrm>
              <a:off x="0" y="629593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7" name="Google Shape;600;p37"/>
            <p:cNvSpPr/>
            <p:nvPr/>
          </p:nvSpPr>
          <p:spPr>
            <a:xfrm>
              <a:off x="0" y="1276457"/>
              <a:ext cx="289340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8" name="Google Shape;600;p37"/>
            <p:cNvSpPr/>
            <p:nvPr/>
          </p:nvSpPr>
          <p:spPr>
            <a:xfrm>
              <a:off x="0" y="1914356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6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55" name="그룹 3"/>
          <p:cNvGrpSpPr/>
          <p:nvPr/>
        </p:nvGrpSpPr>
        <p:grpSpPr>
          <a:xfrm>
            <a:off x="982863" y="5337208"/>
            <a:ext cx="5174514" cy="2912056"/>
            <a:chOff x="0" y="0"/>
            <a:chExt cx="5174512" cy="2912055"/>
          </a:xfrm>
        </p:grpSpPr>
        <p:sp>
          <p:nvSpPr>
            <p:cNvPr id="250" name="Google Shape;600;p37"/>
            <p:cNvSpPr/>
            <p:nvPr/>
          </p:nvSpPr>
          <p:spPr>
            <a:xfrm>
              <a:off x="0" y="17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1" name="직사각형 8"/>
            <p:cNvSpPr txBox="1"/>
            <p:nvPr/>
          </p:nvSpPr>
          <p:spPr>
            <a:xfrm>
              <a:off x="336430" y="0"/>
              <a:ext cx="4838083" cy="2912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Progress Bar를 활용한 성취도 그래프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설정 화면 내 Theme Changing 기능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Swipe Gesture 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기능 구현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CardView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와 </a:t>
              </a:r>
              <a:r>
                <a:t>ListView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를 활용한 </a:t>
              </a:r>
            </a:p>
            <a:p>
              <a:pPr algn="l" defTabSz="1300480">
                <a:lnSpc>
                  <a:spcPct val="70000"/>
                </a:lnSpc>
                <a:spcBef>
                  <a:spcPts val="800"/>
                </a:spcBef>
                <a:defRPr sz="1800" spc="-128">
                  <a:solidFill>
                    <a:srgbClr val="454F5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Expandable Recycler View 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구현</a:t>
              </a:r>
            </a:p>
          </p:txBody>
        </p:sp>
        <p:sp>
          <p:nvSpPr>
            <p:cNvPr id="252" name="Google Shape;600;p37"/>
            <p:cNvSpPr/>
            <p:nvPr/>
          </p:nvSpPr>
          <p:spPr>
            <a:xfrm>
              <a:off x="0" y="639047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" name="Google Shape;600;p37"/>
            <p:cNvSpPr/>
            <p:nvPr/>
          </p:nvSpPr>
          <p:spPr>
            <a:xfrm>
              <a:off x="0" y="1278077"/>
              <a:ext cx="289340" cy="28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4" name="Google Shape;600;p37"/>
            <p:cNvSpPr/>
            <p:nvPr/>
          </p:nvSpPr>
          <p:spPr>
            <a:xfrm>
              <a:off x="0" y="1917108"/>
              <a:ext cx="289340" cy="28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75" y="7102"/>
                  </a:moveTo>
                  <a:lnTo>
                    <a:pt x="15470" y="7167"/>
                  </a:lnTo>
                  <a:lnTo>
                    <a:pt x="15664" y="7232"/>
                  </a:lnTo>
                  <a:lnTo>
                    <a:pt x="15828" y="7362"/>
                  </a:lnTo>
                  <a:lnTo>
                    <a:pt x="16021" y="7556"/>
                  </a:lnTo>
                  <a:lnTo>
                    <a:pt x="16152" y="7752"/>
                  </a:lnTo>
                  <a:lnTo>
                    <a:pt x="16217" y="8011"/>
                  </a:lnTo>
                  <a:lnTo>
                    <a:pt x="16248" y="8271"/>
                  </a:lnTo>
                  <a:lnTo>
                    <a:pt x="16248" y="8465"/>
                  </a:lnTo>
                  <a:lnTo>
                    <a:pt x="16183" y="8660"/>
                  </a:lnTo>
                  <a:lnTo>
                    <a:pt x="16118" y="8822"/>
                  </a:lnTo>
                  <a:lnTo>
                    <a:pt x="15990" y="8984"/>
                  </a:lnTo>
                  <a:lnTo>
                    <a:pt x="10541" y="14465"/>
                  </a:lnTo>
                  <a:lnTo>
                    <a:pt x="10379" y="14627"/>
                  </a:lnTo>
                  <a:lnTo>
                    <a:pt x="10152" y="14757"/>
                  </a:lnTo>
                  <a:lnTo>
                    <a:pt x="9925" y="14854"/>
                  </a:lnTo>
                  <a:lnTo>
                    <a:pt x="9698" y="14887"/>
                  </a:lnTo>
                  <a:lnTo>
                    <a:pt x="9406" y="14887"/>
                  </a:lnTo>
                  <a:lnTo>
                    <a:pt x="9179" y="14822"/>
                  </a:lnTo>
                  <a:lnTo>
                    <a:pt x="8983" y="14692"/>
                  </a:lnTo>
                  <a:lnTo>
                    <a:pt x="8790" y="14563"/>
                  </a:lnTo>
                  <a:lnTo>
                    <a:pt x="6065" y="11838"/>
                  </a:lnTo>
                  <a:lnTo>
                    <a:pt x="5936" y="11644"/>
                  </a:lnTo>
                  <a:lnTo>
                    <a:pt x="5806" y="11449"/>
                  </a:lnTo>
                  <a:lnTo>
                    <a:pt x="5741" y="11222"/>
                  </a:lnTo>
                  <a:lnTo>
                    <a:pt x="5741" y="10767"/>
                  </a:lnTo>
                  <a:lnTo>
                    <a:pt x="5806" y="10540"/>
                  </a:lnTo>
                  <a:lnTo>
                    <a:pt x="5936" y="10346"/>
                  </a:lnTo>
                  <a:lnTo>
                    <a:pt x="6065" y="10184"/>
                  </a:lnTo>
                  <a:lnTo>
                    <a:pt x="6260" y="10021"/>
                  </a:lnTo>
                  <a:lnTo>
                    <a:pt x="6454" y="9924"/>
                  </a:lnTo>
                  <a:lnTo>
                    <a:pt x="6681" y="9859"/>
                  </a:lnTo>
                  <a:lnTo>
                    <a:pt x="6908" y="9827"/>
                  </a:lnTo>
                  <a:lnTo>
                    <a:pt x="7135" y="9859"/>
                  </a:lnTo>
                  <a:lnTo>
                    <a:pt x="7330" y="9924"/>
                  </a:lnTo>
                  <a:lnTo>
                    <a:pt x="7557" y="10021"/>
                  </a:lnTo>
                  <a:lnTo>
                    <a:pt x="7719" y="10184"/>
                  </a:lnTo>
                  <a:lnTo>
                    <a:pt x="9536" y="11968"/>
                  </a:lnTo>
                  <a:lnTo>
                    <a:pt x="14173" y="7524"/>
                  </a:lnTo>
                  <a:lnTo>
                    <a:pt x="14368" y="7329"/>
                  </a:lnTo>
                  <a:lnTo>
                    <a:pt x="14595" y="7200"/>
                  </a:lnTo>
                  <a:lnTo>
                    <a:pt x="14821" y="7135"/>
                  </a:lnTo>
                  <a:lnTo>
                    <a:pt x="15081" y="7102"/>
                  </a:lnTo>
                  <a:close/>
                  <a:moveTo>
                    <a:pt x="10249" y="0"/>
                  </a:moveTo>
                  <a:lnTo>
                    <a:pt x="9698" y="65"/>
                  </a:lnTo>
                  <a:lnTo>
                    <a:pt x="9145" y="129"/>
                  </a:lnTo>
                  <a:lnTo>
                    <a:pt x="8628" y="227"/>
                  </a:lnTo>
                  <a:lnTo>
                    <a:pt x="8108" y="324"/>
                  </a:lnTo>
                  <a:lnTo>
                    <a:pt x="7589" y="486"/>
                  </a:lnTo>
                  <a:lnTo>
                    <a:pt x="7103" y="648"/>
                  </a:lnTo>
                  <a:lnTo>
                    <a:pt x="6584" y="843"/>
                  </a:lnTo>
                  <a:lnTo>
                    <a:pt x="6130" y="1070"/>
                  </a:lnTo>
                  <a:lnTo>
                    <a:pt x="5644" y="1297"/>
                  </a:lnTo>
                  <a:lnTo>
                    <a:pt x="5190" y="1556"/>
                  </a:lnTo>
                  <a:lnTo>
                    <a:pt x="4767" y="1849"/>
                  </a:lnTo>
                  <a:lnTo>
                    <a:pt x="4346" y="2141"/>
                  </a:lnTo>
                  <a:lnTo>
                    <a:pt x="3924" y="2465"/>
                  </a:lnTo>
                  <a:lnTo>
                    <a:pt x="3535" y="2821"/>
                  </a:lnTo>
                  <a:lnTo>
                    <a:pt x="3179" y="3178"/>
                  </a:lnTo>
                  <a:lnTo>
                    <a:pt x="2822" y="3535"/>
                  </a:lnTo>
                  <a:lnTo>
                    <a:pt x="2465" y="3924"/>
                  </a:lnTo>
                  <a:lnTo>
                    <a:pt x="2141" y="4345"/>
                  </a:lnTo>
                  <a:lnTo>
                    <a:pt x="1848" y="4768"/>
                  </a:lnTo>
                  <a:lnTo>
                    <a:pt x="1556" y="5189"/>
                  </a:lnTo>
                  <a:lnTo>
                    <a:pt x="1297" y="5643"/>
                  </a:lnTo>
                  <a:lnTo>
                    <a:pt x="1070" y="6130"/>
                  </a:lnTo>
                  <a:lnTo>
                    <a:pt x="843" y="6584"/>
                  </a:lnTo>
                  <a:lnTo>
                    <a:pt x="649" y="7102"/>
                  </a:lnTo>
                  <a:lnTo>
                    <a:pt x="486" y="7590"/>
                  </a:lnTo>
                  <a:lnTo>
                    <a:pt x="324" y="8107"/>
                  </a:lnTo>
                  <a:lnTo>
                    <a:pt x="130" y="9146"/>
                  </a:lnTo>
                  <a:lnTo>
                    <a:pt x="0" y="10248"/>
                  </a:lnTo>
                  <a:lnTo>
                    <a:pt x="0" y="11352"/>
                  </a:lnTo>
                  <a:lnTo>
                    <a:pt x="130" y="12454"/>
                  </a:lnTo>
                  <a:lnTo>
                    <a:pt x="324" y="13493"/>
                  </a:lnTo>
                  <a:lnTo>
                    <a:pt x="486" y="14010"/>
                  </a:lnTo>
                  <a:lnTo>
                    <a:pt x="649" y="14498"/>
                  </a:lnTo>
                  <a:lnTo>
                    <a:pt x="843" y="15017"/>
                  </a:lnTo>
                  <a:lnTo>
                    <a:pt x="1070" y="15470"/>
                  </a:lnTo>
                  <a:lnTo>
                    <a:pt x="1297" y="15957"/>
                  </a:lnTo>
                  <a:lnTo>
                    <a:pt x="1556" y="16411"/>
                  </a:lnTo>
                  <a:lnTo>
                    <a:pt x="1848" y="16832"/>
                  </a:lnTo>
                  <a:lnTo>
                    <a:pt x="2141" y="17255"/>
                  </a:lnTo>
                  <a:lnTo>
                    <a:pt x="2465" y="17676"/>
                  </a:lnTo>
                  <a:lnTo>
                    <a:pt x="2822" y="18065"/>
                  </a:lnTo>
                  <a:lnTo>
                    <a:pt x="3179" y="18422"/>
                  </a:lnTo>
                  <a:lnTo>
                    <a:pt x="3535" y="18779"/>
                  </a:lnTo>
                  <a:lnTo>
                    <a:pt x="3924" y="19135"/>
                  </a:lnTo>
                  <a:lnTo>
                    <a:pt x="4346" y="19461"/>
                  </a:lnTo>
                  <a:lnTo>
                    <a:pt x="4767" y="19751"/>
                  </a:lnTo>
                  <a:lnTo>
                    <a:pt x="5190" y="20044"/>
                  </a:lnTo>
                  <a:lnTo>
                    <a:pt x="5644" y="20304"/>
                  </a:lnTo>
                  <a:lnTo>
                    <a:pt x="6130" y="20530"/>
                  </a:lnTo>
                  <a:lnTo>
                    <a:pt x="6584" y="20757"/>
                  </a:lnTo>
                  <a:lnTo>
                    <a:pt x="7103" y="20952"/>
                  </a:lnTo>
                  <a:lnTo>
                    <a:pt x="7589" y="21114"/>
                  </a:lnTo>
                  <a:lnTo>
                    <a:pt x="8108" y="21276"/>
                  </a:lnTo>
                  <a:lnTo>
                    <a:pt x="8628" y="21373"/>
                  </a:lnTo>
                  <a:lnTo>
                    <a:pt x="9145" y="21471"/>
                  </a:lnTo>
                  <a:lnTo>
                    <a:pt x="9698" y="21536"/>
                  </a:lnTo>
                  <a:lnTo>
                    <a:pt x="10249" y="21600"/>
                  </a:lnTo>
                  <a:lnTo>
                    <a:pt x="11351" y="21600"/>
                  </a:lnTo>
                  <a:lnTo>
                    <a:pt x="11902" y="21536"/>
                  </a:lnTo>
                  <a:lnTo>
                    <a:pt x="12455" y="21471"/>
                  </a:lnTo>
                  <a:lnTo>
                    <a:pt x="12972" y="21373"/>
                  </a:lnTo>
                  <a:lnTo>
                    <a:pt x="13492" y="21276"/>
                  </a:lnTo>
                  <a:lnTo>
                    <a:pt x="14530" y="20952"/>
                  </a:lnTo>
                  <a:lnTo>
                    <a:pt x="15016" y="20757"/>
                  </a:lnTo>
                  <a:lnTo>
                    <a:pt x="15470" y="20530"/>
                  </a:lnTo>
                  <a:lnTo>
                    <a:pt x="15956" y="20304"/>
                  </a:lnTo>
                  <a:lnTo>
                    <a:pt x="16410" y="20044"/>
                  </a:lnTo>
                  <a:lnTo>
                    <a:pt x="16833" y="19751"/>
                  </a:lnTo>
                  <a:lnTo>
                    <a:pt x="17254" y="19461"/>
                  </a:lnTo>
                  <a:lnTo>
                    <a:pt x="17676" y="19135"/>
                  </a:lnTo>
                  <a:lnTo>
                    <a:pt x="18065" y="18779"/>
                  </a:lnTo>
                  <a:lnTo>
                    <a:pt x="18421" y="18422"/>
                  </a:lnTo>
                  <a:lnTo>
                    <a:pt x="18811" y="18065"/>
                  </a:lnTo>
                  <a:lnTo>
                    <a:pt x="19135" y="17676"/>
                  </a:lnTo>
                  <a:lnTo>
                    <a:pt x="19459" y="17255"/>
                  </a:lnTo>
                  <a:lnTo>
                    <a:pt x="19752" y="16832"/>
                  </a:lnTo>
                  <a:lnTo>
                    <a:pt x="20044" y="16411"/>
                  </a:lnTo>
                  <a:lnTo>
                    <a:pt x="20303" y="15957"/>
                  </a:lnTo>
                  <a:lnTo>
                    <a:pt x="20530" y="15470"/>
                  </a:lnTo>
                  <a:lnTo>
                    <a:pt x="20757" y="15017"/>
                  </a:lnTo>
                  <a:lnTo>
                    <a:pt x="20951" y="14498"/>
                  </a:lnTo>
                  <a:lnTo>
                    <a:pt x="21114" y="14010"/>
                  </a:lnTo>
                  <a:lnTo>
                    <a:pt x="21276" y="13493"/>
                  </a:lnTo>
                  <a:lnTo>
                    <a:pt x="21470" y="12454"/>
                  </a:lnTo>
                  <a:lnTo>
                    <a:pt x="21600" y="11352"/>
                  </a:lnTo>
                  <a:lnTo>
                    <a:pt x="21600" y="10248"/>
                  </a:lnTo>
                  <a:lnTo>
                    <a:pt x="21470" y="9146"/>
                  </a:lnTo>
                  <a:lnTo>
                    <a:pt x="21276" y="8107"/>
                  </a:lnTo>
                  <a:lnTo>
                    <a:pt x="21114" y="7590"/>
                  </a:lnTo>
                  <a:lnTo>
                    <a:pt x="20951" y="7102"/>
                  </a:lnTo>
                  <a:lnTo>
                    <a:pt x="20757" y="6584"/>
                  </a:lnTo>
                  <a:lnTo>
                    <a:pt x="20530" y="6130"/>
                  </a:lnTo>
                  <a:lnTo>
                    <a:pt x="20303" y="5643"/>
                  </a:lnTo>
                  <a:lnTo>
                    <a:pt x="20044" y="5189"/>
                  </a:lnTo>
                  <a:lnTo>
                    <a:pt x="19752" y="4768"/>
                  </a:lnTo>
                  <a:lnTo>
                    <a:pt x="19459" y="4345"/>
                  </a:lnTo>
                  <a:lnTo>
                    <a:pt x="19135" y="3924"/>
                  </a:lnTo>
                  <a:lnTo>
                    <a:pt x="18811" y="3535"/>
                  </a:lnTo>
                  <a:lnTo>
                    <a:pt x="18421" y="3178"/>
                  </a:lnTo>
                  <a:lnTo>
                    <a:pt x="18065" y="2821"/>
                  </a:lnTo>
                  <a:lnTo>
                    <a:pt x="17676" y="2465"/>
                  </a:lnTo>
                  <a:lnTo>
                    <a:pt x="17254" y="2141"/>
                  </a:lnTo>
                  <a:lnTo>
                    <a:pt x="16833" y="1849"/>
                  </a:lnTo>
                  <a:lnTo>
                    <a:pt x="16410" y="1556"/>
                  </a:lnTo>
                  <a:lnTo>
                    <a:pt x="15956" y="1297"/>
                  </a:lnTo>
                  <a:lnTo>
                    <a:pt x="15470" y="1070"/>
                  </a:lnTo>
                  <a:lnTo>
                    <a:pt x="15016" y="843"/>
                  </a:lnTo>
                  <a:lnTo>
                    <a:pt x="14530" y="648"/>
                  </a:lnTo>
                  <a:lnTo>
                    <a:pt x="13492" y="324"/>
                  </a:lnTo>
                  <a:lnTo>
                    <a:pt x="12972" y="227"/>
                  </a:lnTo>
                  <a:lnTo>
                    <a:pt x="12455" y="129"/>
                  </a:lnTo>
                  <a:lnTo>
                    <a:pt x="11902" y="65"/>
                  </a:lnTo>
                  <a:lnTo>
                    <a:pt x="11351" y="0"/>
                  </a:lnTo>
                  <a:close/>
                </a:path>
              </a:pathLst>
            </a:custGeom>
            <a:solidFill>
              <a:srgbClr val="454F5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1800" b="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56" name="womanface.png" descr="woman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6305" y="3157378"/>
            <a:ext cx="17272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manface.png" descr="man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405" y="3201828"/>
            <a:ext cx="1612901" cy="151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678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01;p16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678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61" name="TextBox 2"/>
          <p:cNvSpPr txBox="1"/>
          <p:nvPr/>
        </p:nvSpPr>
        <p:spPr>
          <a:xfrm>
            <a:off x="981994" y="900350"/>
            <a:ext cx="8546012" cy="103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5600">
                <a:solidFill>
                  <a:srgbClr val="454F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어플리케이션 구성도</a:t>
            </a:r>
          </a:p>
        </p:txBody>
      </p:sp>
      <p:pic>
        <p:nvPicPr>
          <p:cNvPr id="262" name="구성도.png" descr="구성도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18" y="1832819"/>
            <a:ext cx="12190248" cy="755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86;p14"/>
          <p:cNvSpPr txBox="1">
            <a:spLocks noGrp="1"/>
          </p:cNvSpPr>
          <p:nvPr>
            <p:ph type="title"/>
          </p:nvPr>
        </p:nvSpPr>
        <p:spPr>
          <a:xfrm>
            <a:off x="-16130" y="4470264"/>
            <a:ext cx="7399171" cy="3741826"/>
          </a:xfrm>
          <a:prstGeom prst="rect">
            <a:avLst/>
          </a:prstGeom>
        </p:spPr>
        <p:txBody>
          <a:bodyPr/>
          <a:lstStyle/>
          <a:p>
            <a:pPr defTabSz="1196441">
              <a:defRPr sz="12512">
                <a:solidFill>
                  <a:srgbClr val="C7F464"/>
                </a:solidFill>
              </a:defRPr>
            </a:pPr>
            <a:r>
              <a:t>1.</a:t>
            </a:r>
          </a:p>
          <a:p>
            <a:pPr defTabSz="1196441">
              <a:defRPr sz="5152"/>
            </a:pPr>
            <a:r>
              <a:t>Adjust Layout</a:t>
            </a:r>
            <a:br/>
            <a:r>
              <a:t>&amp; Toolbar</a:t>
            </a:r>
          </a:p>
        </p:txBody>
      </p:sp>
      <p:sp>
        <p:nvSpPr>
          <p:cNvPr id="265" name="Google Shape;88;p14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678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120;p18"/>
          <p:cNvSpPr txBox="1">
            <a:spLocks noGrp="1"/>
          </p:cNvSpPr>
          <p:nvPr>
            <p:ph type="title"/>
          </p:nvPr>
        </p:nvSpPr>
        <p:spPr>
          <a:xfrm>
            <a:off x="983039" y="1061363"/>
            <a:ext cx="11038722" cy="935681"/>
          </a:xfrm>
          <a:prstGeom prst="rect">
            <a:avLst/>
          </a:prstGeom>
        </p:spPr>
        <p:txBody>
          <a:bodyPr/>
          <a:lstStyle>
            <a:lvl1pPr defTabSz="1040384">
              <a:defRPr sz="4480"/>
            </a:lvl1pPr>
          </a:lstStyle>
          <a:p>
            <a:r>
              <a:t>Adjust Layout</a:t>
            </a:r>
          </a:p>
        </p:txBody>
      </p:sp>
      <p:sp>
        <p:nvSpPr>
          <p:cNvPr id="268" name="Google Shape;122;p18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678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6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490" y="2969329"/>
            <a:ext cx="9289908" cy="5616495"/>
          </a:xfrm>
          <a:prstGeom prst="rect">
            <a:avLst/>
          </a:prstGeom>
          <a:ln w="12700">
            <a:miter lim="400000"/>
          </a:ln>
          <a:effectLst>
            <a:outerShdw blurRad="406400" dist="190500" dir="2700000" rotWithShape="0">
              <a:srgbClr val="333333">
                <a:alpha val="64999"/>
              </a:srgbClr>
            </a:outerShdw>
          </a:effectLst>
        </p:spPr>
      </p:pic>
      <p:grpSp>
        <p:nvGrpSpPr>
          <p:cNvPr id="272" name="그룹 9"/>
          <p:cNvGrpSpPr/>
          <p:nvPr/>
        </p:nvGrpSpPr>
        <p:grpSpPr>
          <a:xfrm>
            <a:off x="7268020" y="754680"/>
            <a:ext cx="5291803" cy="3457013"/>
            <a:chOff x="0" y="0"/>
            <a:chExt cx="5291801" cy="3457011"/>
          </a:xfrm>
        </p:grpSpPr>
        <p:pic>
          <p:nvPicPr>
            <p:cNvPr id="270" name="그림 7" descr="그림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291802" cy="3457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사각형: 둥근 모서리 8"/>
            <p:cNvSpPr/>
            <p:nvPr/>
          </p:nvSpPr>
          <p:spPr>
            <a:xfrm>
              <a:off x="277169" y="703442"/>
              <a:ext cx="4737464" cy="729861"/>
            </a:xfrm>
            <a:prstGeom prst="roundRect">
              <a:avLst>
                <a:gd name="adj" fmla="val 16667"/>
              </a:avLst>
            </a:prstGeom>
            <a:noFill/>
            <a:ln w="1016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73" name="직선 연결선 4"/>
          <p:cNvSpPr/>
          <p:nvPr/>
        </p:nvSpPr>
        <p:spPr>
          <a:xfrm>
            <a:off x="1032335" y="3311532"/>
            <a:ext cx="4236619" cy="1"/>
          </a:xfrm>
          <a:prstGeom prst="line">
            <a:avLst/>
          </a:prstGeom>
          <a:ln w="1016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18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4" name="사각형: 둥근 모서리 10"/>
          <p:cNvSpPr/>
          <p:nvPr/>
        </p:nvSpPr>
        <p:spPr>
          <a:xfrm>
            <a:off x="1843467" y="4518374"/>
            <a:ext cx="8479933" cy="799850"/>
          </a:xfrm>
          <a:prstGeom prst="roundRect">
            <a:avLst>
              <a:gd name="adj" fmla="val 16667"/>
            </a:avLst>
          </a:prstGeom>
          <a:ln w="1016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defTabSz="1300480"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5" name="사각형: 둥근 모서리 13"/>
          <p:cNvSpPr/>
          <p:nvPr/>
        </p:nvSpPr>
        <p:spPr>
          <a:xfrm>
            <a:off x="1843467" y="7146148"/>
            <a:ext cx="8479933" cy="799851"/>
          </a:xfrm>
          <a:prstGeom prst="roundRect">
            <a:avLst>
              <a:gd name="adj" fmla="val 16667"/>
            </a:avLst>
          </a:prstGeom>
          <a:ln w="1016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defTabSz="1300480">
              <a:defRPr sz="1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120;p18"/>
          <p:cNvSpPr txBox="1">
            <a:spLocks noGrp="1"/>
          </p:cNvSpPr>
          <p:nvPr>
            <p:ph type="title"/>
          </p:nvPr>
        </p:nvSpPr>
        <p:spPr>
          <a:xfrm>
            <a:off x="983039" y="1061363"/>
            <a:ext cx="11038722" cy="935681"/>
          </a:xfrm>
          <a:prstGeom prst="rect">
            <a:avLst/>
          </a:prstGeom>
        </p:spPr>
        <p:txBody>
          <a:bodyPr/>
          <a:lstStyle>
            <a:lvl1pPr defTabSz="1040384">
              <a:defRPr sz="4480"/>
            </a:lvl1pPr>
          </a:lstStyle>
          <a:p>
            <a:r>
              <a:t>Toolbar</a:t>
            </a:r>
          </a:p>
        </p:txBody>
      </p:sp>
      <p:sp>
        <p:nvSpPr>
          <p:cNvPr id="278" name="Google Shape;122;p18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678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79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057" y="3026751"/>
            <a:ext cx="6981753" cy="57410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그룹 9"/>
          <p:cNvGrpSpPr/>
          <p:nvPr/>
        </p:nvGrpSpPr>
        <p:grpSpPr>
          <a:xfrm>
            <a:off x="8486912" y="2102774"/>
            <a:ext cx="3534025" cy="7065122"/>
            <a:chOff x="0" y="0"/>
            <a:chExt cx="3534024" cy="7065120"/>
          </a:xfrm>
        </p:grpSpPr>
        <p:grpSp>
          <p:nvGrpSpPr>
            <p:cNvPr id="282" name="그룹 2"/>
            <p:cNvGrpSpPr/>
            <p:nvPr/>
          </p:nvGrpSpPr>
          <p:grpSpPr>
            <a:xfrm>
              <a:off x="-1" y="0"/>
              <a:ext cx="3534026" cy="7065122"/>
              <a:chOff x="0" y="0"/>
              <a:chExt cx="3534024" cy="7065120"/>
            </a:xfrm>
          </p:grpSpPr>
          <p:pic>
            <p:nvPicPr>
              <p:cNvPr id="280" name="Picture 5" descr="Picture 5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534025" cy="70651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1" name="그림 1" descr="그림 1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74547" y="612331"/>
                <a:ext cx="3190027" cy="5603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83" name="사각형: 둥근 모서리 15"/>
            <p:cNvSpPr/>
            <p:nvPr/>
          </p:nvSpPr>
          <p:spPr>
            <a:xfrm>
              <a:off x="41072" y="937385"/>
              <a:ext cx="3384759" cy="941724"/>
            </a:xfrm>
            <a:prstGeom prst="roundRect">
              <a:avLst>
                <a:gd name="adj" fmla="val 16667"/>
              </a:avLst>
            </a:prstGeom>
            <a:noFill/>
            <a:ln w="1016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1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120;p18"/>
          <p:cNvSpPr txBox="1">
            <a:spLocks noGrp="1"/>
          </p:cNvSpPr>
          <p:nvPr>
            <p:ph type="title"/>
          </p:nvPr>
        </p:nvSpPr>
        <p:spPr>
          <a:xfrm>
            <a:off x="983039" y="1061363"/>
            <a:ext cx="11038722" cy="935681"/>
          </a:xfrm>
          <a:prstGeom prst="rect">
            <a:avLst/>
          </a:prstGeom>
        </p:spPr>
        <p:txBody>
          <a:bodyPr/>
          <a:lstStyle>
            <a:lvl1pPr defTabSz="1040384">
              <a:defRPr sz="4480"/>
            </a:lvl1pPr>
          </a:lstStyle>
          <a:p>
            <a:r>
              <a:t>Main &amp; List Screen</a:t>
            </a:r>
          </a:p>
        </p:txBody>
      </p:sp>
      <p:grpSp>
        <p:nvGrpSpPr>
          <p:cNvPr id="289" name="그룹 7"/>
          <p:cNvGrpSpPr/>
          <p:nvPr/>
        </p:nvGrpSpPr>
        <p:grpSpPr>
          <a:xfrm>
            <a:off x="4846100" y="2717955"/>
            <a:ext cx="3312601" cy="6622454"/>
            <a:chOff x="0" y="0"/>
            <a:chExt cx="3312600" cy="6622453"/>
          </a:xfrm>
        </p:grpSpPr>
        <p:pic>
          <p:nvPicPr>
            <p:cNvPr id="28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7159" y="577245"/>
              <a:ext cx="2996692" cy="5327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12601" cy="6622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2" name="그룹 9"/>
          <p:cNvGrpSpPr/>
          <p:nvPr/>
        </p:nvGrpSpPr>
        <p:grpSpPr>
          <a:xfrm>
            <a:off x="825443" y="2717955"/>
            <a:ext cx="3312601" cy="6622454"/>
            <a:chOff x="0" y="0"/>
            <a:chExt cx="3312600" cy="6622453"/>
          </a:xfrm>
        </p:grpSpPr>
        <p:pic>
          <p:nvPicPr>
            <p:cNvPr id="290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1458" y="562567"/>
              <a:ext cx="2996692" cy="5327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12601" cy="6622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그룹 10"/>
          <p:cNvGrpSpPr/>
          <p:nvPr/>
        </p:nvGrpSpPr>
        <p:grpSpPr>
          <a:xfrm>
            <a:off x="8866756" y="2717954"/>
            <a:ext cx="3312601" cy="6622457"/>
            <a:chOff x="0" y="0"/>
            <a:chExt cx="3312600" cy="6622455"/>
          </a:xfrm>
        </p:grpSpPr>
        <p:pic>
          <p:nvPicPr>
            <p:cNvPr id="293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8030" y="562567"/>
              <a:ext cx="2996692" cy="53274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12601" cy="6622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564245" y="9104396"/>
            <a:ext cx="385765" cy="501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사용자 지정</PresentationFormat>
  <Paragraphs>187</Paragraphs>
  <Slides>39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Montserrat</vt:lpstr>
      <vt:lpstr>맑은 고딕</vt:lpstr>
      <vt:lpstr>Arial</vt:lpstr>
      <vt:lpstr>Helvetica</vt:lpstr>
      <vt:lpstr>White</vt:lpstr>
      <vt:lpstr>PowerPoint 프레젠테이션</vt:lpstr>
      <vt:lpstr>Hello!</vt:lpstr>
      <vt:lpstr>구성원 소개 및 역할</vt:lpstr>
      <vt:lpstr>구성원 소개 및 역할</vt:lpstr>
      <vt:lpstr>PowerPoint 프레젠테이션</vt:lpstr>
      <vt:lpstr>1. Adjust Layout &amp; Toolbar</vt:lpstr>
      <vt:lpstr>Adjust Layout</vt:lpstr>
      <vt:lpstr>Toolbar</vt:lpstr>
      <vt:lpstr>Main &amp; List Screen</vt:lpstr>
      <vt:lpstr>2. Lecture Activity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Loading &amp; Quiz</vt:lpstr>
      <vt:lpstr>PowerPoint 프레젠테이션</vt:lpstr>
      <vt:lpstr>Loading.</vt:lpstr>
      <vt:lpstr>PowerPoint 프레젠테이션</vt:lpstr>
      <vt:lpstr>Epic_popup.</vt:lpstr>
      <vt:lpstr>Quiz.</vt:lpstr>
      <vt:lpstr>Quiz.</vt:lpstr>
      <vt:lpstr>4. Graph/Theme/Q&amp;A part</vt:lpstr>
      <vt:lpstr>PowerPoint 프레젠테이션</vt:lpstr>
      <vt:lpstr>Progress Bar를 활용한 Graph 구현</vt:lpstr>
      <vt:lpstr>Progress Bar를 활용한 Graph 구현</vt:lpstr>
      <vt:lpstr>Swipe Gesture 구현</vt:lpstr>
      <vt:lpstr>PowerPoint 프레젠테이션</vt:lpstr>
      <vt:lpstr>Expandable Recycler View 활용한 Q&amp;A</vt:lpstr>
      <vt:lpstr>Expandable Recycler View 활용한 Q&amp;A</vt:lpstr>
      <vt:lpstr>PowerPoint 프레젠테이션</vt:lpstr>
      <vt:lpstr>Changing Theme</vt:lpstr>
      <vt:lpstr>Changing Theme</vt:lpstr>
      <vt:lpstr>Changing Theme</vt:lpstr>
      <vt:lpstr>5. Conclusion</vt:lpstr>
      <vt:lpstr>PowerPoint 프레젠테이션</vt:lpstr>
      <vt:lpstr>어플리케이션 시연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박영미</cp:lastModifiedBy>
  <cp:revision>1</cp:revision>
  <dcterms:modified xsi:type="dcterms:W3CDTF">2018-12-06T08:19:46Z</dcterms:modified>
</cp:coreProperties>
</file>